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56" r:id="rId3"/>
    <p:sldId id="258" r:id="rId4"/>
    <p:sldId id="264" r:id="rId5"/>
    <p:sldId id="269" r:id="rId6"/>
    <p:sldId id="268" r:id="rId7"/>
    <p:sldId id="270" r:id="rId8"/>
    <p:sldId id="259" r:id="rId9"/>
    <p:sldId id="261" r:id="rId10"/>
    <p:sldId id="260" r:id="rId11"/>
    <p:sldId id="262" r:id="rId12"/>
    <p:sldId id="265" r:id="rId13"/>
    <p:sldId id="266" r:id="rId14"/>
    <p:sldId id="267" r:id="rId15"/>
    <p:sldId id="271" r:id="rId16"/>
    <p:sldId id="272" r:id="rId17"/>
    <p:sldId id="273" r:id="rId18"/>
    <p:sldId id="274" r:id="rId19"/>
    <p:sldId id="282" r:id="rId20"/>
    <p:sldId id="281" r:id="rId21"/>
    <p:sldId id="280" r:id="rId22"/>
    <p:sldId id="279" r:id="rId23"/>
    <p:sldId id="278" r:id="rId24"/>
    <p:sldId id="277" r:id="rId25"/>
    <p:sldId id="276" r:id="rId26"/>
    <p:sldId id="275" r:id="rId27"/>
    <p:sldId id="338" r:id="rId28"/>
    <p:sldId id="337" r:id="rId2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D895-DFE4-4B8D-B472-42E055FEDC06}" type="datetimeFigureOut">
              <a:rPr lang="de-DE" smtClean="0"/>
              <a:t>29.11.2024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75DA1-EEEA-4150-B2DE-5E3EDAFB41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3263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D895-DFE4-4B8D-B472-42E055FEDC06}" type="datetimeFigureOut">
              <a:rPr lang="de-DE" smtClean="0"/>
              <a:t>29.11.2024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75DA1-EEEA-4150-B2DE-5E3EDAFB41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137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D895-DFE4-4B8D-B472-42E055FEDC06}" type="datetimeFigureOut">
              <a:rPr lang="de-DE" smtClean="0"/>
              <a:t>29.11.2024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75DA1-EEEA-4150-B2DE-5E3EDAFB41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D895-DFE4-4B8D-B472-42E055FEDC06}" type="datetimeFigureOut">
              <a:rPr lang="de-DE" smtClean="0"/>
              <a:t>29.11.2024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75DA1-EEEA-4150-B2DE-5E3EDAFB41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711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D895-DFE4-4B8D-B472-42E055FEDC06}" type="datetimeFigureOut">
              <a:rPr lang="de-DE" smtClean="0"/>
              <a:t>29.11.2024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75DA1-EEEA-4150-B2DE-5E3EDAFB41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75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D895-DFE4-4B8D-B472-42E055FEDC06}" type="datetimeFigureOut">
              <a:rPr lang="de-DE" smtClean="0"/>
              <a:t>29.11.2024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75DA1-EEEA-4150-B2DE-5E3EDAFB41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3143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D895-DFE4-4B8D-B472-42E055FEDC06}" type="datetimeFigureOut">
              <a:rPr lang="de-DE" smtClean="0"/>
              <a:t>29.11.2024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75DA1-EEEA-4150-B2DE-5E3EDAFB41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3084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D895-DFE4-4B8D-B472-42E055FEDC06}" type="datetimeFigureOut">
              <a:rPr lang="de-DE" smtClean="0"/>
              <a:t>29.11.2024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75DA1-EEEA-4150-B2DE-5E3EDAFB41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7837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D895-DFE4-4B8D-B472-42E055FEDC06}" type="datetimeFigureOut">
              <a:rPr lang="de-DE" smtClean="0"/>
              <a:t>29.11.2024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75DA1-EEEA-4150-B2DE-5E3EDAFB41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6089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D895-DFE4-4B8D-B472-42E055FEDC06}" type="datetimeFigureOut">
              <a:rPr lang="de-DE" smtClean="0"/>
              <a:t>29.11.2024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75DA1-EEEA-4150-B2DE-5E3EDAFB41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0497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D895-DFE4-4B8D-B472-42E055FEDC06}" type="datetimeFigureOut">
              <a:rPr lang="de-DE" smtClean="0"/>
              <a:t>29.11.2024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75DA1-EEEA-4150-B2DE-5E3EDAFB41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3044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4D895-DFE4-4B8D-B472-42E055FEDC06}" type="datetimeFigureOut">
              <a:rPr lang="de-DE" smtClean="0"/>
              <a:t>29.11.2024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75DA1-EEEA-4150-B2DE-5E3EDAFB41C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4217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0587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Berechnung des Radius eines Kreises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Wenn jetzt der Flächeninhalt des Kreises gegeben ist, muss die Formel – nach den Regeln der Gleichungsumformung – umgeformt werden. Der Radius muss alleine auf einer Seite stehen:</a:t>
            </a:r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4725144"/>
            <a:ext cx="2092882" cy="744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491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Berechnung des Radius eines Kreises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de-DE" dirty="0"/>
                  <a:t>Die Formel muss also umgestellt werden, so dass r alleine auf einer Seite steht.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b="0" i="1" smtClean="0">
                              <a:latin typeface="Cambria Math"/>
                            </a:rPr>
                            <m:t>                               </m:t>
                          </m:r>
                          <m:r>
                            <a:rPr lang="de-DE" i="1">
                              <a:latin typeface="Cambria Math"/>
                            </a:rPr>
                            <m:t>𝐴</m:t>
                          </m:r>
                          <m:r>
                            <a:rPr lang="de-DE" i="1">
                              <a:latin typeface="Cambria Math"/>
                            </a:rPr>
                            <m:t>=</m:t>
                          </m:r>
                          <m:r>
                            <m:rPr>
                              <m:nor/>
                            </m:rPr>
                            <a:rPr lang="el-GR" dirty="0"/>
                            <m:t>π</m:t>
                          </m:r>
                          <m:r>
                            <a:rPr lang="de-DE" i="1" dirty="0">
                              <a:latin typeface="Cambria Math"/>
                            </a:rPr>
                            <m:t> ∗</m:t>
                          </m:r>
                          <m:r>
                            <a:rPr lang="de-DE" i="1" dirty="0">
                              <a:latin typeface="Cambria Math"/>
                            </a:rPr>
                            <m:t>𝑟</m:t>
                          </m:r>
                          <m:r>
                            <a:rPr lang="de-DE" i="1" dirty="0">
                              <a:latin typeface="Cambria Math"/>
                            </a:rPr>
                            <m:t>²</m:t>
                          </m:r>
                        </m:e>
                        <m:sub/>
                        <m:sup/>
                      </m:sSubSup>
                    </m:oMath>
                  </m:oMathPara>
                </a14:m>
                <a:endParaRPr lang="de-DE" dirty="0"/>
              </a:p>
              <a:p>
                <a:pPr marL="0" indent="0">
                  <a:buNone/>
                </a:pPr>
                <a:r>
                  <a:rPr lang="de-DE" dirty="0"/>
                  <a:t>		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b="0" i="1" smtClean="0">
                            <a:latin typeface="Cambria Math"/>
                          </a:rPr>
                          <m:t>      </m:t>
                        </m:r>
                        <m:r>
                          <a:rPr lang="de-DE" b="0" i="1" smtClean="0">
                            <a:latin typeface="Cambria Math"/>
                          </a:rPr>
                          <m:t>𝐴</m:t>
                        </m:r>
                        <m:r>
                          <a:rPr lang="de-DE" b="0" i="1" smtClean="0">
                            <a:latin typeface="Cambria Math"/>
                          </a:rPr>
                          <m:t>=</m:t>
                        </m:r>
                        <m:r>
                          <m:rPr>
                            <m:nor/>
                          </m:rPr>
                          <a:rPr lang="el-GR" dirty="0" smtClean="0"/>
                          <m:t>π</m:t>
                        </m:r>
                        <m:r>
                          <a:rPr lang="de-DE" b="0" i="1" dirty="0" smtClean="0">
                            <a:latin typeface="Cambria Math"/>
                          </a:rPr>
                          <m:t> ∗</m:t>
                        </m:r>
                        <m:r>
                          <a:rPr lang="de-DE" b="0" i="1" dirty="0" smtClean="0">
                            <a:latin typeface="Cambria Math"/>
                          </a:rPr>
                          <m:t>𝑟</m:t>
                        </m:r>
                        <m:r>
                          <a:rPr lang="de-DE" b="0" i="1" dirty="0" smtClean="0">
                            <a:latin typeface="Cambria Math"/>
                          </a:rPr>
                          <m:t>²</m:t>
                        </m:r>
                      </m:e>
                      <m:sub/>
                      <m:sup/>
                    </m:sSubSup>
                  </m:oMath>
                </a14:m>
                <a:r>
                  <a:rPr lang="de-DE" dirty="0"/>
                  <a:t>	       |:</a:t>
                </a:r>
                <a:r>
                  <a:rPr lang="el-GR" dirty="0"/>
                  <a:t> π</a:t>
                </a:r>
                <a:endParaRPr lang="de-DE" dirty="0"/>
              </a:p>
              <a:p>
                <a:pPr marL="0" indent="0">
                  <a:buNone/>
                </a:pPr>
                <a:r>
                  <a:rPr lang="de-DE" dirty="0"/>
                  <a:t>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/>
                          </a:rPr>
                          <m:t>𝐴</m:t>
                        </m:r>
                      </m:num>
                      <m:den>
                        <m:r>
                          <m:rPr>
                            <m:nor/>
                          </m:rPr>
                          <a:rPr lang="el-GR" dirty="0"/>
                          <m:t>π</m:t>
                        </m:r>
                      </m:den>
                    </m:f>
                  </m:oMath>
                </a14:m>
                <a:r>
                  <a:rPr lang="de-DE" dirty="0"/>
                  <a:t> = r²</a:t>
                </a:r>
              </a:p>
              <a:p>
                <a:pPr marL="0" indent="0">
                  <a:buNone/>
                </a:pPr>
                <a:r>
                  <a:rPr lang="de-DE" dirty="0"/>
                  <a:t>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/>
                          </a:rPr>
                          <m:t>𝐴</m:t>
                        </m:r>
                      </m:num>
                      <m:den>
                        <m:r>
                          <m:rPr>
                            <m:nor/>
                          </m:rPr>
                          <a:rPr lang="el-GR" dirty="0"/>
                          <m:t>π</m:t>
                        </m:r>
                      </m:den>
                    </m:f>
                  </m:oMath>
                </a14:m>
                <a:r>
                  <a:rPr lang="de-DE" dirty="0"/>
                  <a:t> = r²                           |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/>
                    </m:rad>
                  </m:oMath>
                </a14:m>
                <a:endParaRPr lang="de-DE" dirty="0"/>
              </a:p>
              <a:p>
                <a:pPr marL="0" indent="0">
                  <a:buNone/>
                </a:pPr>
                <a:r>
                  <a:rPr lang="de-DE" dirty="0"/>
                  <a:t>		     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b="0" i="1" smtClean="0">
                                <a:latin typeface="Cambria Math"/>
                              </a:rPr>
                              <m:t>𝐴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l-GR" dirty="0" smtClean="0"/>
                              <m:t>π</m:t>
                            </m:r>
                          </m:den>
                        </m:f>
                      </m:e>
                    </m:rad>
                  </m:oMath>
                </a14:m>
                <a:r>
                  <a:rPr lang="de-DE" dirty="0"/>
                  <a:t> = r</a:t>
                </a:r>
              </a:p>
              <a:p>
                <a:pPr marL="0" indent="0">
                  <a:buNone/>
                </a:pPr>
                <a:endParaRPr lang="de-DE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2695" r="-889" b="-13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5450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Berechnung des Radius eines Kreises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dirty="0"/>
                  <a:t>Die gesuchte Formel für heute ist also:</a:t>
                </a:r>
              </a:p>
              <a:p>
                <a:pPr marL="0" indent="0">
                  <a:buNone/>
                </a:pPr>
                <a:r>
                  <a:rPr lang="de-DE" sz="7200" dirty="0"/>
                  <a:t>	    	  </a:t>
                </a:r>
                <a:r>
                  <a:rPr lang="de-DE" sz="7200" dirty="0">
                    <a:solidFill>
                      <a:srgbClr val="0070C0"/>
                    </a:solidFill>
                  </a:rPr>
                  <a:t>r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DE" sz="72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de-DE" sz="720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72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𝐴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l-GR" sz="7200" dirty="0" smtClean="0">
                                <a:solidFill>
                                  <a:srgbClr val="0070C0"/>
                                </a:solidFill>
                              </a:rPr>
                              <m:t>π</m:t>
                            </m:r>
                          </m:den>
                        </m:f>
                      </m:e>
                    </m:rad>
                  </m:oMath>
                </a14:m>
                <a:endParaRPr lang="de-DE" sz="7200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endParaRPr lang="de-DE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2670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Berechnung des Radius eines Kreises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dirty="0"/>
                  <a:t>Aufgabenstellung:</a:t>
                </a:r>
              </a:p>
              <a:p>
                <a:r>
                  <a:rPr lang="de-DE" dirty="0"/>
                  <a:t>Berechne einen Kreis mit der Fläche                 			</a:t>
                </a:r>
                <a:r>
                  <a:rPr lang="de-DE" dirty="0">
                    <a:solidFill>
                      <a:srgbClr val="0070C0"/>
                    </a:solidFill>
                  </a:rPr>
                  <a:t>A = 113,1 cm²</a:t>
                </a:r>
                <a:endParaRPr lang="de-DE" dirty="0"/>
              </a:p>
              <a:p>
                <a:r>
                  <a:rPr lang="de-DE" dirty="0"/>
                  <a:t>Formel für die Berechnung:                              			  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b="0" i="1" smtClean="0">
                                <a:latin typeface="Cambria Math"/>
                              </a:rPr>
                              <m:t>𝐴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l-GR" dirty="0" smtClean="0"/>
                              <m:t>π</m:t>
                            </m:r>
                          </m:den>
                        </m:f>
                      </m:e>
                    </m:rad>
                  </m:oMath>
                </a14:m>
                <a:r>
                  <a:rPr lang="de-DE" dirty="0"/>
                  <a:t> = r</a:t>
                </a:r>
              </a:p>
              <a:p>
                <a:pPr marL="0" indent="0">
                  <a:buNone/>
                </a:pPr>
                <a:r>
                  <a:rPr lang="de-DE" dirty="0"/>
                  <a:t>         		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b="0" i="1" smtClean="0">
                                <a:latin typeface="Cambria Math"/>
                              </a:rPr>
                              <m:t>113,1 </m:t>
                            </m:r>
                            <m:r>
                              <a:rPr lang="de-DE" b="0" i="1" smtClean="0">
                                <a:latin typeface="Cambria Math"/>
                              </a:rPr>
                              <m:t>𝑐𝑚</m:t>
                            </m:r>
                            <m:r>
                              <a:rPr lang="de-DE" b="0" i="1" smtClean="0">
                                <a:latin typeface="Cambria Math"/>
                              </a:rPr>
                              <m:t>²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l-GR" dirty="0" smtClean="0"/>
                              <m:t>π</m:t>
                            </m:r>
                          </m:den>
                        </m:f>
                      </m:e>
                    </m:rad>
                  </m:oMath>
                </a14:m>
                <a:r>
                  <a:rPr lang="de-DE" dirty="0"/>
                  <a:t> = r</a:t>
                </a: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661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Berechnung des Radius eines Kreises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de-DE" dirty="0"/>
                  <a:t>Wie wird das in den Taschenrechner eingeben?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b="0" i="1" smtClean="0">
                                <a:latin typeface="Cambria Math"/>
                              </a:rPr>
                              <m:t>113,1 </m:t>
                            </m:r>
                            <m:r>
                              <a:rPr lang="de-DE" b="0" i="1" smtClean="0">
                                <a:latin typeface="Cambria Math"/>
                              </a:rPr>
                              <m:t>𝑐𝑚</m:t>
                            </m:r>
                            <m:r>
                              <a:rPr lang="de-DE" b="0" i="1" smtClean="0">
                                <a:latin typeface="Cambria Math"/>
                              </a:rPr>
                              <m:t>²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l-GR" dirty="0" smtClean="0"/>
                              <m:t>π</m:t>
                            </m:r>
                          </m:den>
                        </m:f>
                      </m:e>
                    </m:rad>
                  </m:oMath>
                </a14:m>
                <a:r>
                  <a:rPr lang="de-DE" dirty="0"/>
                  <a:t> = r</a:t>
                </a:r>
              </a:p>
              <a:p>
                <a:pPr marL="514350" indent="-514350">
                  <a:buAutoNum type="arabicPeriod"/>
                </a:pPr>
                <a:r>
                  <a:rPr lang="de-DE" dirty="0"/>
                  <a:t>Wurzeltaste</a:t>
                </a:r>
              </a:p>
              <a:p>
                <a:pPr marL="514350" indent="-514350">
                  <a:buAutoNum type="arabicPeriod"/>
                </a:pPr>
                <a:r>
                  <a:rPr lang="de-DE" dirty="0"/>
                  <a:t>113,1</a:t>
                </a:r>
              </a:p>
              <a:p>
                <a:pPr marL="514350" indent="-514350">
                  <a:buAutoNum type="arabicPeriod"/>
                </a:pPr>
                <a:r>
                  <a:rPr lang="de-DE" dirty="0"/>
                  <a:t>Geteilt</a:t>
                </a:r>
              </a:p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dirty="0" smtClean="0"/>
                      <m:t>π</m:t>
                    </m:r>
                  </m:oMath>
                </a14:m>
                <a:endParaRPr lang="de-DE" dirty="0"/>
              </a:p>
              <a:p>
                <a:pPr marL="514350" indent="-514350">
                  <a:buAutoNum type="arabicPeriod"/>
                </a:pPr>
                <a:r>
                  <a:rPr lang="de-DE" dirty="0"/>
                  <a:t>=</a:t>
                </a:r>
              </a:p>
              <a:p>
                <a:pPr marL="0" indent="0">
                  <a:buNone/>
                </a:pPr>
                <a:endParaRPr lang="de-DE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926" t="-283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42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!!! AUSPROBIEREN !!!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de-DE" dirty="0"/>
                  <a:t>Wie wird das in den Taschenrechner eingeben?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b="0" i="1" smtClean="0">
                                <a:latin typeface="Cambria Math"/>
                              </a:rPr>
                              <m:t>113,1 </m:t>
                            </m:r>
                            <m:r>
                              <a:rPr lang="de-DE" b="0" i="1" smtClean="0">
                                <a:latin typeface="Cambria Math"/>
                              </a:rPr>
                              <m:t>𝑐𝑚</m:t>
                            </m:r>
                            <m:r>
                              <a:rPr lang="de-DE" b="0" i="1" smtClean="0">
                                <a:latin typeface="Cambria Math"/>
                              </a:rPr>
                              <m:t>²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l-GR" dirty="0" smtClean="0"/>
                              <m:t>π</m:t>
                            </m:r>
                          </m:den>
                        </m:f>
                      </m:e>
                    </m:rad>
                  </m:oMath>
                </a14:m>
                <a:r>
                  <a:rPr lang="de-DE" dirty="0"/>
                  <a:t> = r</a:t>
                </a:r>
              </a:p>
              <a:p>
                <a:pPr marL="514350" indent="-514350">
                  <a:buAutoNum type="arabicPeriod"/>
                </a:pPr>
                <a:r>
                  <a:rPr lang="de-DE" dirty="0"/>
                  <a:t>Wurzeltaste</a:t>
                </a:r>
              </a:p>
              <a:p>
                <a:pPr marL="514350" indent="-514350">
                  <a:buAutoNum type="arabicPeriod"/>
                </a:pPr>
                <a:r>
                  <a:rPr lang="de-DE" dirty="0"/>
                  <a:t>113,1</a:t>
                </a:r>
              </a:p>
              <a:p>
                <a:pPr marL="514350" indent="-514350">
                  <a:buAutoNum type="arabicPeriod"/>
                </a:pPr>
                <a:r>
                  <a:rPr lang="de-DE" dirty="0"/>
                  <a:t>Geteilt</a:t>
                </a:r>
              </a:p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dirty="0" smtClean="0"/>
                      <m:t>π</m:t>
                    </m:r>
                  </m:oMath>
                </a14:m>
                <a:endParaRPr lang="de-DE" dirty="0"/>
              </a:p>
              <a:p>
                <a:pPr marL="514350" indent="-514350">
                  <a:buAutoNum type="arabicPeriod"/>
                </a:pPr>
                <a:r>
                  <a:rPr lang="de-DE" dirty="0"/>
                  <a:t>=</a:t>
                </a:r>
              </a:p>
              <a:p>
                <a:pPr marL="0" indent="0">
                  <a:buNone/>
                </a:pPr>
                <a:endParaRPr lang="de-DE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926" t="-283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3972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!!! AUSPROBIEREN !!!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de-DE" dirty="0"/>
                  <a:t>Wie wird das in den Taschenrechner eingeben?</a:t>
                </a:r>
              </a:p>
              <a:p>
                <a:pPr marL="0" indent="0" algn="ctr">
                  <a:buNone/>
                </a:pPr>
                <a:r>
                  <a:rPr lang="de-DE" dirty="0"/>
                  <a:t>     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b="0" i="1" smtClean="0">
                                <a:latin typeface="Cambria Math"/>
                              </a:rPr>
                              <m:t>113,1 </m:t>
                            </m:r>
                            <m:r>
                              <a:rPr lang="de-DE" b="0" i="1" smtClean="0">
                                <a:latin typeface="Cambria Math"/>
                              </a:rPr>
                              <m:t>𝑐𝑚</m:t>
                            </m:r>
                            <m:r>
                              <a:rPr lang="de-DE" b="0" i="1" smtClean="0">
                                <a:latin typeface="Cambria Math"/>
                              </a:rPr>
                              <m:t>²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l-GR" dirty="0" smtClean="0"/>
                              <m:t>π</m:t>
                            </m:r>
                          </m:den>
                        </m:f>
                      </m:e>
                    </m:rad>
                  </m:oMath>
                </a14:m>
                <a:r>
                  <a:rPr lang="de-DE" dirty="0"/>
                  <a:t> = 6,000070… cm²</a:t>
                </a:r>
              </a:p>
              <a:p>
                <a:pPr marL="514350" indent="-514350">
                  <a:buAutoNum type="arabicPeriod"/>
                </a:pPr>
                <a:r>
                  <a:rPr lang="de-DE" dirty="0"/>
                  <a:t>Wurzeltaste</a:t>
                </a:r>
              </a:p>
              <a:p>
                <a:pPr marL="514350" indent="-514350">
                  <a:buAutoNum type="arabicPeriod"/>
                </a:pPr>
                <a:r>
                  <a:rPr lang="de-DE" dirty="0"/>
                  <a:t>113,1</a:t>
                </a:r>
              </a:p>
              <a:p>
                <a:pPr marL="514350" indent="-514350">
                  <a:buAutoNum type="arabicPeriod"/>
                </a:pPr>
                <a:r>
                  <a:rPr lang="de-DE" dirty="0"/>
                  <a:t>Geteilt</a:t>
                </a:r>
              </a:p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dirty="0" smtClean="0"/>
                      <m:t>π</m:t>
                    </m:r>
                  </m:oMath>
                </a14:m>
                <a:endParaRPr lang="de-DE" dirty="0"/>
              </a:p>
              <a:p>
                <a:pPr marL="514350" indent="-514350">
                  <a:buAutoNum type="arabicPeriod"/>
                </a:pPr>
                <a:r>
                  <a:rPr lang="de-DE" dirty="0"/>
                  <a:t>=</a:t>
                </a:r>
              </a:p>
              <a:p>
                <a:pPr marL="0" indent="0">
                  <a:buNone/>
                </a:pPr>
                <a:endParaRPr lang="de-DE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926" t="-283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88864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!!! AUSPROBIEREN !!!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de-DE" dirty="0"/>
                  <a:t>Wie wird das in den Taschenrechner eingeben?</a:t>
                </a:r>
              </a:p>
              <a:p>
                <a:pPr marL="0" indent="0" algn="ctr">
                  <a:buNone/>
                </a:pPr>
                <a:r>
                  <a:rPr lang="de-DE" dirty="0"/>
                  <a:t>     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b="0" i="1" smtClean="0">
                                <a:latin typeface="Cambria Math"/>
                              </a:rPr>
                              <m:t>113,1 </m:t>
                            </m:r>
                            <m:r>
                              <a:rPr lang="de-DE" b="0" i="1" smtClean="0">
                                <a:latin typeface="Cambria Math"/>
                              </a:rPr>
                              <m:t>𝑐𝑚</m:t>
                            </m:r>
                            <m:r>
                              <a:rPr lang="de-DE" b="0" i="1" smtClean="0">
                                <a:latin typeface="Cambria Math"/>
                              </a:rPr>
                              <m:t>²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l-GR" dirty="0" smtClean="0"/>
                              <m:t>π</m:t>
                            </m:r>
                          </m:den>
                        </m:f>
                      </m:e>
                    </m:rad>
                  </m:oMath>
                </a14:m>
                <a:r>
                  <a:rPr lang="de-DE" dirty="0"/>
                  <a:t> = 6,000070… cm²</a:t>
                </a:r>
              </a:p>
              <a:p>
                <a:pPr marL="514350" indent="-514350">
                  <a:buAutoNum type="arabicPeriod"/>
                </a:pPr>
                <a:r>
                  <a:rPr lang="de-DE" dirty="0"/>
                  <a:t>Wurzeltaste</a:t>
                </a:r>
              </a:p>
              <a:p>
                <a:pPr marL="514350" indent="-514350">
                  <a:buAutoNum type="arabicPeriod"/>
                </a:pPr>
                <a:r>
                  <a:rPr lang="de-DE" dirty="0"/>
                  <a:t>113,1</a:t>
                </a:r>
              </a:p>
              <a:p>
                <a:pPr marL="514350" indent="-514350">
                  <a:buAutoNum type="arabicPeriod"/>
                </a:pPr>
                <a:r>
                  <a:rPr lang="de-DE" dirty="0"/>
                  <a:t>Geteilt</a:t>
                </a:r>
              </a:p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dirty="0" smtClean="0"/>
                      <m:t>π</m:t>
                    </m:r>
                  </m:oMath>
                </a14:m>
                <a:endParaRPr lang="de-DE" dirty="0"/>
              </a:p>
              <a:p>
                <a:pPr marL="514350" indent="-514350">
                  <a:buAutoNum type="arabicPeriod"/>
                </a:pPr>
                <a:r>
                  <a:rPr lang="de-DE" dirty="0"/>
                  <a:t>=</a:t>
                </a:r>
              </a:p>
              <a:p>
                <a:pPr marL="0" indent="0">
                  <a:buNone/>
                </a:pPr>
                <a:endParaRPr lang="de-DE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926" t="-283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132856"/>
            <a:ext cx="6165252" cy="2088232"/>
          </a:xfrm>
          <a:prstGeom prst="rect">
            <a:avLst/>
          </a:prstGeom>
          <a:scene3d>
            <a:camera prst="orthographicFront">
              <a:rot lat="0" lon="0" rev="180000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097818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Übertrage die Tabelle ins Heft und berechne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8769077"/>
              </p:ext>
            </p:extLst>
          </p:nvPr>
        </p:nvGraphicFramePr>
        <p:xfrm>
          <a:off x="3347864" y="2420888"/>
          <a:ext cx="266429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201,1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19,63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88,25 dm²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63,62 mm²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47,78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84,95 mm²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176,71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6738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Übertrage die Tabelle ins Heft und berechne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5134537"/>
              </p:ext>
            </p:extLst>
          </p:nvPr>
        </p:nvGraphicFramePr>
        <p:xfrm>
          <a:off x="3347864" y="2420888"/>
          <a:ext cx="266429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201,1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8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19,63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88,25 dm²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63,62 mm²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47,78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84,95 mm²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176,71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591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Wurzelberechnen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47154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Übertrage die Tabelle ins Heft und berechne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7035809"/>
              </p:ext>
            </p:extLst>
          </p:nvPr>
        </p:nvGraphicFramePr>
        <p:xfrm>
          <a:off x="3347864" y="2420888"/>
          <a:ext cx="266429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201,1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8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19,63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2,5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88,25 dm²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63,62 mm²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47,78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84,95 mm²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176,71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1395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Übertrage die Tabelle ins Heft und berechne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985138"/>
              </p:ext>
            </p:extLst>
          </p:nvPr>
        </p:nvGraphicFramePr>
        <p:xfrm>
          <a:off x="3347864" y="2420888"/>
          <a:ext cx="266429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201,1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8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19,63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2,5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88,25 dm²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5,3 </a:t>
                      </a:r>
                      <a:r>
                        <a:rPr lang="de-DE" dirty="0" err="1">
                          <a:solidFill>
                            <a:srgbClr val="0070C0"/>
                          </a:solidFill>
                        </a:rPr>
                        <a:t>dm</a:t>
                      </a:r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63,62 mm²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47,78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84,95 mm²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176,71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8142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Übertrage die Tabelle ins Heft und berechne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5371652"/>
              </p:ext>
            </p:extLst>
          </p:nvPr>
        </p:nvGraphicFramePr>
        <p:xfrm>
          <a:off x="3347864" y="2420888"/>
          <a:ext cx="266429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201,1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8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19,63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2,5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88,25 dm²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5,3 </a:t>
                      </a:r>
                      <a:r>
                        <a:rPr lang="de-DE" dirty="0" err="1">
                          <a:solidFill>
                            <a:srgbClr val="0070C0"/>
                          </a:solidFill>
                        </a:rPr>
                        <a:t>dm</a:t>
                      </a:r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63,62 mm²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4,5 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47,78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84,95 mm²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176,71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2812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Übertrage die Tabelle ins Heft und berechne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0273509"/>
              </p:ext>
            </p:extLst>
          </p:nvPr>
        </p:nvGraphicFramePr>
        <p:xfrm>
          <a:off x="3347864" y="2420888"/>
          <a:ext cx="266429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201,1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8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19,63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2,5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88,25 dm²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5,3 </a:t>
                      </a:r>
                      <a:r>
                        <a:rPr lang="de-DE" dirty="0" err="1">
                          <a:solidFill>
                            <a:srgbClr val="0070C0"/>
                          </a:solidFill>
                        </a:rPr>
                        <a:t>dm</a:t>
                      </a:r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63,62 mm²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4,5 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47,78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3,9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84,95 mm²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176,71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8963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Übertrage die Tabelle ins Heft und berechne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0463171"/>
              </p:ext>
            </p:extLst>
          </p:nvPr>
        </p:nvGraphicFramePr>
        <p:xfrm>
          <a:off x="3347864" y="2420888"/>
          <a:ext cx="266429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201,1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8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19,63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2,5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88,25 dm²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5,3 </a:t>
                      </a:r>
                      <a:r>
                        <a:rPr lang="de-DE" dirty="0" err="1">
                          <a:solidFill>
                            <a:srgbClr val="0070C0"/>
                          </a:solidFill>
                        </a:rPr>
                        <a:t>dm</a:t>
                      </a:r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63,62 mm²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4,5 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47,78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3,9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84,95 mm²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5,2 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176,71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51726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Übertrage die Tabelle ins Heft und berechne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8796480"/>
              </p:ext>
            </p:extLst>
          </p:nvPr>
        </p:nvGraphicFramePr>
        <p:xfrm>
          <a:off x="3347864" y="2420888"/>
          <a:ext cx="266429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201,1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8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19,63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2,5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88,25 dm²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5,3 </a:t>
                      </a:r>
                      <a:r>
                        <a:rPr lang="de-DE" dirty="0" err="1">
                          <a:solidFill>
                            <a:srgbClr val="0070C0"/>
                          </a:solidFill>
                        </a:rPr>
                        <a:t>dm</a:t>
                      </a:r>
                      <a:endParaRPr lang="de-DE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63,62 mm²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4,5 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47,78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3,9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84,95 mm²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5,2 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176,71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7,5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73697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Übertrage die Tabelle ins Heft und berechne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8641654"/>
              </p:ext>
            </p:extLst>
          </p:nvPr>
        </p:nvGraphicFramePr>
        <p:xfrm>
          <a:off x="3347864" y="2420888"/>
          <a:ext cx="266429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201,1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8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19,63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2,5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88,25 dm²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5,3 </a:t>
                      </a:r>
                      <a:r>
                        <a:rPr lang="de-DE" dirty="0" err="1">
                          <a:solidFill>
                            <a:schemeClr val="tx1"/>
                          </a:solidFill>
                        </a:rPr>
                        <a:t>dm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63,62 mm²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4,5 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47,78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3,9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84,95 mm²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5,2 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176,71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7,5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74157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Beachte !!!!!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Eine Fläche hat IMMER ein „²“ hinter der Einheit</a:t>
            </a:r>
          </a:p>
          <a:p>
            <a:r>
              <a:rPr lang="de-DE" dirty="0"/>
              <a:t>Hast du überall das „²“ geschrieben?</a:t>
            </a:r>
          </a:p>
        </p:txBody>
      </p:sp>
    </p:spTree>
    <p:extLst>
      <p:ext uri="{BB962C8B-B14F-4D97-AF65-F5344CB8AC3E}">
        <p14:creationId xmlns:p14="http://schemas.microsoft.com/office/powerpoint/2010/main" val="153683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Übertrage die Tabelle ins Heft und berechne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0342599"/>
              </p:ext>
            </p:extLst>
          </p:nvPr>
        </p:nvGraphicFramePr>
        <p:xfrm>
          <a:off x="3347864" y="2420888"/>
          <a:ext cx="266429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201,1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8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19,63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2,5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88,25 dm²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5,3 </a:t>
                      </a:r>
                      <a:r>
                        <a:rPr lang="de-DE" dirty="0" err="1">
                          <a:solidFill>
                            <a:schemeClr val="tx1"/>
                          </a:solidFill>
                        </a:rPr>
                        <a:t>dm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63,62 mm²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4,5 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47,78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3,9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84,95 mm²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5,2 mm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176,71 cm²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7,5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7" name="Gerade Verbindung mit Pfeil 6"/>
          <p:cNvCxnSpPr/>
          <p:nvPr/>
        </p:nvCxnSpPr>
        <p:spPr>
          <a:xfrm flipH="1">
            <a:off x="4499992" y="1772816"/>
            <a:ext cx="864096" cy="108012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/>
          <p:cNvCxnSpPr/>
          <p:nvPr/>
        </p:nvCxnSpPr>
        <p:spPr>
          <a:xfrm flipH="1">
            <a:off x="4499992" y="2161213"/>
            <a:ext cx="864096" cy="108012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 flipH="1">
            <a:off x="4499992" y="2528933"/>
            <a:ext cx="864096" cy="108012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 flipH="1">
            <a:off x="4531504" y="2885760"/>
            <a:ext cx="864096" cy="108012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 flipH="1">
            <a:off x="4531504" y="3284984"/>
            <a:ext cx="864096" cy="108012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 flipH="1">
            <a:off x="4548304" y="3637539"/>
            <a:ext cx="864096" cy="108012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flipH="1">
            <a:off x="4564133" y="4005064"/>
            <a:ext cx="864096" cy="108012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1865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Wurzel vs. Potenzen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Was war das genau?</a:t>
            </a:r>
          </a:p>
          <a:p>
            <a:r>
              <a:rPr lang="de-DE" dirty="0"/>
              <a:t>3 * 3 = 3²</a:t>
            </a:r>
          </a:p>
          <a:p>
            <a:r>
              <a:rPr lang="de-DE" dirty="0"/>
              <a:t>6 * 6 = 6²</a:t>
            </a:r>
          </a:p>
          <a:p>
            <a:r>
              <a:rPr lang="de-DE" dirty="0"/>
              <a:t>15 * 15 = 15²</a:t>
            </a:r>
          </a:p>
          <a:p>
            <a:r>
              <a:rPr lang="de-DE" dirty="0"/>
              <a:t>1937548 * 1937548 = 1937548²</a:t>
            </a:r>
          </a:p>
          <a:p>
            <a:pPr marL="0" indent="0">
              <a:buNone/>
            </a:pPr>
            <a:r>
              <a:rPr lang="de-DE" dirty="0"/>
              <a:t>Das „</a:t>
            </a:r>
            <a:r>
              <a:rPr lang="de-DE" dirty="0">
                <a:solidFill>
                  <a:srgbClr val="0070C0"/>
                </a:solidFill>
              </a:rPr>
              <a:t>²</a:t>
            </a:r>
            <a:r>
              <a:rPr lang="de-DE" dirty="0"/>
              <a:t>“, das Quadrat, steht, wenn eine Zahl mit sich selbst multipliziert wird.</a:t>
            </a:r>
          </a:p>
        </p:txBody>
      </p:sp>
    </p:spTree>
    <p:extLst>
      <p:ext uri="{BB962C8B-B14F-4D97-AF65-F5344CB8AC3E}">
        <p14:creationId xmlns:p14="http://schemas.microsoft.com/office/powerpoint/2010/main" val="441000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Wurzelberechnung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b="0" i="1" smtClean="0">
                            <a:latin typeface="Cambria Math"/>
                          </a:rPr>
                          <m:t>9</m:t>
                        </m:r>
                      </m:e>
                    </m:rad>
                  </m:oMath>
                </a14:m>
                <a:r>
                  <a:rPr lang="de-DE" dirty="0"/>
                  <a:t> = 3				weil 3 * 3 = 9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b="0" i="1" smtClean="0">
                            <a:latin typeface="Cambria Math"/>
                          </a:rPr>
                          <m:t>36</m:t>
                        </m:r>
                      </m:e>
                    </m:rad>
                  </m:oMath>
                </a14:m>
                <a:r>
                  <a:rPr lang="de-DE" dirty="0"/>
                  <a:t> = 6				weil 6 * 6 = 36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b="0" i="1" smtClean="0">
                            <a:latin typeface="Cambria Math"/>
                          </a:rPr>
                          <m:t>225</m:t>
                        </m:r>
                      </m:e>
                    </m:rad>
                  </m:oMath>
                </a14:m>
                <a:r>
                  <a:rPr lang="de-DE" dirty="0"/>
                  <a:t> = 15			weil 15 * 15 = 225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b="0" i="1" smtClean="0">
                            <a:latin typeface="Cambria Math"/>
                          </a:rPr>
                          <m:t>3.765.092.252.304</m:t>
                        </m:r>
                      </m:e>
                    </m:rad>
                  </m:oMath>
                </a14:m>
                <a:r>
                  <a:rPr lang="de-DE" dirty="0"/>
                  <a:t> = 1937548                   weil 1937548 * 1937548 = 3.765.092.252.304</a:t>
                </a:r>
              </a:p>
              <a:p>
                <a:r>
                  <a:rPr lang="de-DE" dirty="0"/>
                  <a:t>Eine </a:t>
                </a:r>
                <a:r>
                  <a:rPr lang="de-DE" dirty="0">
                    <a:solidFill>
                      <a:srgbClr val="0070C0"/>
                    </a:solidFill>
                  </a:rPr>
                  <a:t>Wurzelrechnung</a:t>
                </a:r>
                <a:r>
                  <a:rPr lang="de-DE" dirty="0"/>
                  <a:t>  ist also die Gegenrechnung zum </a:t>
                </a:r>
                <a:r>
                  <a:rPr lang="de-DE" dirty="0">
                    <a:solidFill>
                      <a:srgbClr val="0070C0"/>
                    </a:solidFill>
                  </a:rPr>
                  <a:t>Potenzieren</a:t>
                </a:r>
                <a:r>
                  <a:rPr lang="de-DE" dirty="0"/>
                  <a:t>.</a:t>
                </a: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67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178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Wurzelberechnung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Mit dem Taschenrechner benutzt du einfach die Wurzeltaste links neben der x²-Taste:</a:t>
            </a:r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924944"/>
            <a:ext cx="1738694" cy="3456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9770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Übertrage die Tabelle ins Heft und berechne</a:t>
            </a:r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4689065"/>
              </p:ext>
            </p:extLst>
          </p:nvPr>
        </p:nvGraphicFramePr>
        <p:xfrm>
          <a:off x="2843808" y="2276872"/>
          <a:ext cx="324036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x²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7056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9801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133225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459684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1234321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358801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5422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Übertrage die Tabelle ins Heft und berechne</a:t>
            </a:r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1296896"/>
              </p:ext>
            </p:extLst>
          </p:nvPr>
        </p:nvGraphicFramePr>
        <p:xfrm>
          <a:off x="2843808" y="2276872"/>
          <a:ext cx="324036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x²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4489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7056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9801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365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133225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678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459684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1111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1234321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0070C0"/>
                          </a:solidFill>
                        </a:rPr>
                        <a:t>599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358801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783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Berechnung des Radius eines Kreises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3000" dirty="0"/>
              <a:t>Die Formel für den Flächeninhalt eines Kreises ist:</a:t>
            </a:r>
          </a:p>
          <a:p>
            <a:pPr marL="0" indent="0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sz="9600" dirty="0">
                <a:solidFill>
                  <a:srgbClr val="0070C0"/>
                </a:solidFill>
              </a:rPr>
              <a:t>A = </a:t>
            </a:r>
            <a:r>
              <a:rPr lang="el-GR" sz="9600" dirty="0">
                <a:solidFill>
                  <a:srgbClr val="0070C0"/>
                </a:solidFill>
              </a:rPr>
              <a:t>π</a:t>
            </a:r>
            <a:r>
              <a:rPr lang="de-DE" sz="9600" dirty="0">
                <a:solidFill>
                  <a:srgbClr val="0070C0"/>
                </a:solidFill>
              </a:rPr>
              <a:t> * r²</a:t>
            </a:r>
          </a:p>
        </p:txBody>
      </p:sp>
    </p:spTree>
    <p:extLst>
      <p:ext uri="{BB962C8B-B14F-4D97-AF65-F5344CB8AC3E}">
        <p14:creationId xmlns:p14="http://schemas.microsoft.com/office/powerpoint/2010/main" val="3809614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Berechnung des Radius eines Kreises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Aufgabenstellung:</a:t>
            </a:r>
          </a:p>
          <a:p>
            <a:r>
              <a:rPr lang="de-DE" dirty="0"/>
              <a:t>Berechne einen Kreis mit der Fläche                 			</a:t>
            </a:r>
            <a:r>
              <a:rPr lang="de-DE" dirty="0">
                <a:solidFill>
                  <a:srgbClr val="0070C0"/>
                </a:solidFill>
              </a:rPr>
              <a:t>A = 113,1 cm²</a:t>
            </a:r>
            <a:endParaRPr lang="de-DE" dirty="0"/>
          </a:p>
          <a:p>
            <a:r>
              <a:rPr lang="de-DE" dirty="0"/>
              <a:t>Formel für den Flächeninhalt:                              			A = </a:t>
            </a:r>
            <a:r>
              <a:rPr lang="el-GR" dirty="0"/>
              <a:t>π</a:t>
            </a:r>
            <a:r>
              <a:rPr lang="de-DE" dirty="0"/>
              <a:t> * r² </a:t>
            </a:r>
          </a:p>
          <a:p>
            <a:r>
              <a:rPr lang="de-DE" dirty="0"/>
              <a:t>Gegebene Informationen: A und </a:t>
            </a:r>
            <a:r>
              <a:rPr lang="el-GR" dirty="0"/>
              <a:t>π</a:t>
            </a:r>
            <a:r>
              <a:rPr lang="de-DE" dirty="0"/>
              <a:t>                                             			</a:t>
            </a:r>
            <a:r>
              <a:rPr lang="de-DE" dirty="0">
                <a:solidFill>
                  <a:srgbClr val="0070C0"/>
                </a:solidFill>
              </a:rPr>
              <a:t>A</a:t>
            </a:r>
            <a:r>
              <a:rPr lang="de-DE" dirty="0"/>
              <a:t> = </a:t>
            </a:r>
            <a:r>
              <a:rPr lang="el-GR" dirty="0">
                <a:solidFill>
                  <a:srgbClr val="0070C0"/>
                </a:solidFill>
              </a:rPr>
              <a:t>π</a:t>
            </a:r>
            <a:r>
              <a:rPr lang="de-DE" dirty="0"/>
              <a:t> * r²</a:t>
            </a:r>
          </a:p>
        </p:txBody>
      </p:sp>
    </p:spTree>
    <p:extLst>
      <p:ext uri="{BB962C8B-B14F-4D97-AF65-F5344CB8AC3E}">
        <p14:creationId xmlns:p14="http://schemas.microsoft.com/office/powerpoint/2010/main" val="3177088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789</Words>
  <Application>Microsoft Office PowerPoint</Application>
  <PresentationFormat>Bildschirmpräsentation (4:3)</PresentationFormat>
  <Paragraphs>246</Paragraphs>
  <Slides>28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32" baseType="lpstr">
      <vt:lpstr>Arial</vt:lpstr>
      <vt:lpstr>Calibri</vt:lpstr>
      <vt:lpstr>Cambria Math</vt:lpstr>
      <vt:lpstr>Larissa</vt:lpstr>
      <vt:lpstr>PowerPoint-Präsentation</vt:lpstr>
      <vt:lpstr>Wurzelberechnen</vt:lpstr>
      <vt:lpstr>Wurzel vs. Potenzen</vt:lpstr>
      <vt:lpstr>Wurzelberechnung</vt:lpstr>
      <vt:lpstr>Wurzelberechnung</vt:lpstr>
      <vt:lpstr>Übertrage die Tabelle ins Heft und berechne</vt:lpstr>
      <vt:lpstr>Übertrage die Tabelle ins Heft und berechne</vt:lpstr>
      <vt:lpstr>Berechnung des Radius eines Kreises</vt:lpstr>
      <vt:lpstr>Berechnung des Radius eines Kreises</vt:lpstr>
      <vt:lpstr>Berechnung des Radius eines Kreises</vt:lpstr>
      <vt:lpstr>Berechnung des Radius eines Kreises</vt:lpstr>
      <vt:lpstr>Berechnung des Radius eines Kreises</vt:lpstr>
      <vt:lpstr>Berechnung des Radius eines Kreises</vt:lpstr>
      <vt:lpstr>Berechnung des Radius eines Kreises</vt:lpstr>
      <vt:lpstr>!!! AUSPROBIEREN !!!</vt:lpstr>
      <vt:lpstr>!!! AUSPROBIEREN !!!</vt:lpstr>
      <vt:lpstr>!!! AUSPROBIEREN !!!</vt:lpstr>
      <vt:lpstr>Übertrage die Tabelle ins Heft und berechne</vt:lpstr>
      <vt:lpstr>Übertrage die Tabelle ins Heft und berechne</vt:lpstr>
      <vt:lpstr>Übertrage die Tabelle ins Heft und berechne</vt:lpstr>
      <vt:lpstr>Übertrage die Tabelle ins Heft und berechne</vt:lpstr>
      <vt:lpstr>Übertrage die Tabelle ins Heft und berechne</vt:lpstr>
      <vt:lpstr>Übertrage die Tabelle ins Heft und berechne</vt:lpstr>
      <vt:lpstr>Übertrage die Tabelle ins Heft und berechne</vt:lpstr>
      <vt:lpstr>Übertrage die Tabelle ins Heft und berechne</vt:lpstr>
      <vt:lpstr>Übertrage die Tabelle ins Heft und berechne</vt:lpstr>
      <vt:lpstr>Beachte !!!!!</vt:lpstr>
      <vt:lpstr>Übertrage die Tabelle ins Heft und berechne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Wurzelberechnen</dc:title>
  <dc:creator>test</dc:creator>
  <cp:lastModifiedBy>info vollgutmusiker</cp:lastModifiedBy>
  <cp:revision>23</cp:revision>
  <dcterms:created xsi:type="dcterms:W3CDTF">2016-11-03T17:55:12Z</dcterms:created>
  <dcterms:modified xsi:type="dcterms:W3CDTF">2024-11-29T19:19:04Z</dcterms:modified>
</cp:coreProperties>
</file>