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420"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2638902-E5FC-443C-9BBB-03597597032D}" type="datetimeFigureOut">
              <a:rPr lang="de-DE"/>
              <a:pPr>
                <a:defRPr/>
              </a:pPr>
              <a:t>05.01.2018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smtClean="0"/>
              <a:t>Textmasterformat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DE"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68B6D1B-6589-4434-8CC2-9614DD1BE4AB}"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19A0A2B6-0C37-48E8-9D39-DBECE0A08CD4}" type="datetime10">
              <a:rPr lang="de-DE"/>
              <a:pPr>
                <a:defRPr/>
              </a:pPr>
              <a:t>08:36</a:t>
            </a:fld>
            <a:endParaRPr lang="de-DE"/>
          </a:p>
        </p:txBody>
      </p:sp>
      <p:sp>
        <p:nvSpPr>
          <p:cNvPr id="5" name="Fußzeilenplatzhalter 4"/>
          <p:cNvSpPr>
            <a:spLocks noGrp="1"/>
          </p:cNvSpPr>
          <p:nvPr>
            <p:ph type="ftr" sz="quarter" idx="11"/>
          </p:nvPr>
        </p:nvSpPr>
        <p:spPr/>
        <p:txBody>
          <a:bodyPr/>
          <a:lstStyle>
            <a:lvl1pPr>
              <a:defRPr/>
            </a:lvl1pPr>
          </a:lstStyle>
          <a:p>
            <a:pPr>
              <a:defRPr/>
            </a:pPr>
            <a:r>
              <a:rPr lang="de-DE"/>
              <a:t>© 01-2018 Kleemann</a:t>
            </a:r>
          </a:p>
        </p:txBody>
      </p:sp>
      <p:sp>
        <p:nvSpPr>
          <p:cNvPr id="6" name="Foliennummernplatzhalter 5"/>
          <p:cNvSpPr>
            <a:spLocks noGrp="1"/>
          </p:cNvSpPr>
          <p:nvPr>
            <p:ph type="sldNum" sz="quarter" idx="12"/>
          </p:nvPr>
        </p:nvSpPr>
        <p:spPr/>
        <p:txBody>
          <a:bodyPr/>
          <a:lstStyle>
            <a:lvl1pPr>
              <a:defRPr/>
            </a:lvl1pPr>
          </a:lstStyle>
          <a:p>
            <a:pPr>
              <a:defRPr/>
            </a:pPr>
            <a:fld id="{F2B38837-B516-4DF6-B343-825DBD292091}"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784AF190-F985-481F-AECC-DFB7AD7031CA}" type="datetime10">
              <a:rPr lang="de-DE"/>
              <a:pPr>
                <a:defRPr/>
              </a:pPr>
              <a:t>08:36</a:t>
            </a:fld>
            <a:endParaRPr lang="de-DE"/>
          </a:p>
        </p:txBody>
      </p:sp>
      <p:sp>
        <p:nvSpPr>
          <p:cNvPr id="5" name="Fußzeilenplatzhalter 4"/>
          <p:cNvSpPr>
            <a:spLocks noGrp="1"/>
          </p:cNvSpPr>
          <p:nvPr>
            <p:ph type="ftr" sz="quarter" idx="11"/>
          </p:nvPr>
        </p:nvSpPr>
        <p:spPr/>
        <p:txBody>
          <a:bodyPr/>
          <a:lstStyle>
            <a:lvl1pPr>
              <a:defRPr/>
            </a:lvl1pPr>
          </a:lstStyle>
          <a:p>
            <a:pPr>
              <a:defRPr/>
            </a:pPr>
            <a:r>
              <a:rPr lang="de-DE"/>
              <a:t>© 01-2018 Kleemann</a:t>
            </a:r>
          </a:p>
        </p:txBody>
      </p:sp>
      <p:sp>
        <p:nvSpPr>
          <p:cNvPr id="6" name="Foliennummernplatzhalter 5"/>
          <p:cNvSpPr>
            <a:spLocks noGrp="1"/>
          </p:cNvSpPr>
          <p:nvPr>
            <p:ph type="sldNum" sz="quarter" idx="12"/>
          </p:nvPr>
        </p:nvSpPr>
        <p:spPr/>
        <p:txBody>
          <a:bodyPr/>
          <a:lstStyle>
            <a:lvl1pPr>
              <a:defRPr/>
            </a:lvl1pPr>
          </a:lstStyle>
          <a:p>
            <a:pPr>
              <a:defRPr/>
            </a:pPr>
            <a:fld id="{2EC57280-B66A-459A-AA8F-4323919140A6}"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DF024A9E-8C05-49ED-8FF6-8938284F0DC5}" type="datetime10">
              <a:rPr lang="de-DE"/>
              <a:pPr>
                <a:defRPr/>
              </a:pPr>
              <a:t>08:36</a:t>
            </a:fld>
            <a:endParaRPr lang="de-DE"/>
          </a:p>
        </p:txBody>
      </p:sp>
      <p:sp>
        <p:nvSpPr>
          <p:cNvPr id="5" name="Fußzeilenplatzhalter 4"/>
          <p:cNvSpPr>
            <a:spLocks noGrp="1"/>
          </p:cNvSpPr>
          <p:nvPr>
            <p:ph type="ftr" sz="quarter" idx="11"/>
          </p:nvPr>
        </p:nvSpPr>
        <p:spPr/>
        <p:txBody>
          <a:bodyPr/>
          <a:lstStyle>
            <a:lvl1pPr>
              <a:defRPr/>
            </a:lvl1pPr>
          </a:lstStyle>
          <a:p>
            <a:pPr>
              <a:defRPr/>
            </a:pPr>
            <a:r>
              <a:rPr lang="de-DE"/>
              <a:t>© 01-2018 Kleemann</a:t>
            </a:r>
          </a:p>
        </p:txBody>
      </p:sp>
      <p:sp>
        <p:nvSpPr>
          <p:cNvPr id="6" name="Foliennummernplatzhalter 5"/>
          <p:cNvSpPr>
            <a:spLocks noGrp="1"/>
          </p:cNvSpPr>
          <p:nvPr>
            <p:ph type="sldNum" sz="quarter" idx="12"/>
          </p:nvPr>
        </p:nvSpPr>
        <p:spPr/>
        <p:txBody>
          <a:bodyPr/>
          <a:lstStyle>
            <a:lvl1pPr>
              <a:defRPr/>
            </a:lvl1pPr>
          </a:lstStyle>
          <a:p>
            <a:pPr>
              <a:defRPr/>
            </a:pPr>
            <a:fld id="{F205C8A9-6D39-42BE-A2E9-4B0A722CBB02}"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270AF342-5959-4F95-A9AA-491BA5310E8C}" type="datetime10">
              <a:rPr lang="de-DE"/>
              <a:pPr>
                <a:defRPr/>
              </a:pPr>
              <a:t>08:36</a:t>
            </a:fld>
            <a:endParaRPr lang="de-DE"/>
          </a:p>
        </p:txBody>
      </p:sp>
      <p:sp>
        <p:nvSpPr>
          <p:cNvPr id="5" name="Fußzeilenplatzhalter 4"/>
          <p:cNvSpPr>
            <a:spLocks noGrp="1"/>
          </p:cNvSpPr>
          <p:nvPr>
            <p:ph type="ftr" sz="quarter" idx="11"/>
          </p:nvPr>
        </p:nvSpPr>
        <p:spPr/>
        <p:txBody>
          <a:bodyPr/>
          <a:lstStyle>
            <a:lvl1pPr>
              <a:defRPr/>
            </a:lvl1pPr>
          </a:lstStyle>
          <a:p>
            <a:pPr>
              <a:defRPr/>
            </a:pPr>
            <a:r>
              <a:rPr lang="de-DE"/>
              <a:t>© 01-2018 Kleemann</a:t>
            </a:r>
          </a:p>
        </p:txBody>
      </p:sp>
      <p:sp>
        <p:nvSpPr>
          <p:cNvPr id="6" name="Foliennummernplatzhalter 5"/>
          <p:cNvSpPr>
            <a:spLocks noGrp="1"/>
          </p:cNvSpPr>
          <p:nvPr>
            <p:ph type="sldNum" sz="quarter" idx="12"/>
          </p:nvPr>
        </p:nvSpPr>
        <p:spPr/>
        <p:txBody>
          <a:bodyPr/>
          <a:lstStyle>
            <a:lvl1pPr>
              <a:defRPr/>
            </a:lvl1pPr>
          </a:lstStyle>
          <a:p>
            <a:pPr>
              <a:defRPr/>
            </a:pPr>
            <a:fld id="{D6422CB1-48EF-4A6E-BFB5-258A470BE1AE}"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BF3A5E16-D893-438D-B00F-0DEA11F7A0B1}" type="datetime10">
              <a:rPr lang="de-DE"/>
              <a:pPr>
                <a:defRPr/>
              </a:pPr>
              <a:t>08:36</a:t>
            </a:fld>
            <a:endParaRPr lang="de-DE"/>
          </a:p>
        </p:txBody>
      </p:sp>
      <p:sp>
        <p:nvSpPr>
          <p:cNvPr id="5" name="Fußzeilenplatzhalter 4"/>
          <p:cNvSpPr>
            <a:spLocks noGrp="1"/>
          </p:cNvSpPr>
          <p:nvPr>
            <p:ph type="ftr" sz="quarter" idx="11"/>
          </p:nvPr>
        </p:nvSpPr>
        <p:spPr/>
        <p:txBody>
          <a:bodyPr/>
          <a:lstStyle>
            <a:lvl1pPr>
              <a:defRPr/>
            </a:lvl1pPr>
          </a:lstStyle>
          <a:p>
            <a:pPr>
              <a:defRPr/>
            </a:pPr>
            <a:r>
              <a:rPr lang="de-DE"/>
              <a:t>© 01-2018 Kleemann</a:t>
            </a:r>
          </a:p>
        </p:txBody>
      </p:sp>
      <p:sp>
        <p:nvSpPr>
          <p:cNvPr id="6" name="Foliennummernplatzhalter 5"/>
          <p:cNvSpPr>
            <a:spLocks noGrp="1"/>
          </p:cNvSpPr>
          <p:nvPr>
            <p:ph type="sldNum" sz="quarter" idx="12"/>
          </p:nvPr>
        </p:nvSpPr>
        <p:spPr/>
        <p:txBody>
          <a:bodyPr/>
          <a:lstStyle>
            <a:lvl1pPr>
              <a:defRPr/>
            </a:lvl1pPr>
          </a:lstStyle>
          <a:p>
            <a:pPr>
              <a:defRPr/>
            </a:pPr>
            <a:fld id="{C15F7EBD-E152-4252-8FAD-20B399631F2F}"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EB6B9FCA-77B3-4957-8EC6-A4762620F74E}" type="datetime10">
              <a:rPr lang="de-DE"/>
              <a:pPr>
                <a:defRPr/>
              </a:pPr>
              <a:t>08:36</a:t>
            </a:fld>
            <a:endParaRPr lang="de-DE"/>
          </a:p>
        </p:txBody>
      </p:sp>
      <p:sp>
        <p:nvSpPr>
          <p:cNvPr id="6" name="Fußzeilenplatzhalter 4"/>
          <p:cNvSpPr>
            <a:spLocks noGrp="1"/>
          </p:cNvSpPr>
          <p:nvPr>
            <p:ph type="ftr" sz="quarter" idx="11"/>
          </p:nvPr>
        </p:nvSpPr>
        <p:spPr/>
        <p:txBody>
          <a:bodyPr/>
          <a:lstStyle>
            <a:lvl1pPr>
              <a:defRPr/>
            </a:lvl1pPr>
          </a:lstStyle>
          <a:p>
            <a:pPr>
              <a:defRPr/>
            </a:pPr>
            <a:r>
              <a:rPr lang="de-DE"/>
              <a:t>© 01-2018 Kleemann</a:t>
            </a:r>
          </a:p>
        </p:txBody>
      </p:sp>
      <p:sp>
        <p:nvSpPr>
          <p:cNvPr id="7" name="Foliennummernplatzhalter 5"/>
          <p:cNvSpPr>
            <a:spLocks noGrp="1"/>
          </p:cNvSpPr>
          <p:nvPr>
            <p:ph type="sldNum" sz="quarter" idx="12"/>
          </p:nvPr>
        </p:nvSpPr>
        <p:spPr/>
        <p:txBody>
          <a:bodyPr/>
          <a:lstStyle>
            <a:lvl1pPr>
              <a:defRPr/>
            </a:lvl1pPr>
          </a:lstStyle>
          <a:p>
            <a:pPr>
              <a:defRPr/>
            </a:pPr>
            <a:fld id="{F0610AC4-CAB5-426E-A01E-06EED9823FF8}"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C6BDF239-9171-4A79-97F0-FE5A7B622CDF}" type="datetime10">
              <a:rPr lang="de-DE"/>
              <a:pPr>
                <a:defRPr/>
              </a:pPr>
              <a:t>08:36</a:t>
            </a:fld>
            <a:endParaRPr lang="de-DE"/>
          </a:p>
        </p:txBody>
      </p:sp>
      <p:sp>
        <p:nvSpPr>
          <p:cNvPr id="8" name="Fußzeilenplatzhalter 4"/>
          <p:cNvSpPr>
            <a:spLocks noGrp="1"/>
          </p:cNvSpPr>
          <p:nvPr>
            <p:ph type="ftr" sz="quarter" idx="11"/>
          </p:nvPr>
        </p:nvSpPr>
        <p:spPr/>
        <p:txBody>
          <a:bodyPr/>
          <a:lstStyle>
            <a:lvl1pPr>
              <a:defRPr/>
            </a:lvl1pPr>
          </a:lstStyle>
          <a:p>
            <a:pPr>
              <a:defRPr/>
            </a:pPr>
            <a:r>
              <a:rPr lang="de-DE"/>
              <a:t>© 01-2018 Kleemann</a:t>
            </a:r>
          </a:p>
        </p:txBody>
      </p:sp>
      <p:sp>
        <p:nvSpPr>
          <p:cNvPr id="9" name="Foliennummernplatzhalter 5"/>
          <p:cNvSpPr>
            <a:spLocks noGrp="1"/>
          </p:cNvSpPr>
          <p:nvPr>
            <p:ph type="sldNum" sz="quarter" idx="12"/>
          </p:nvPr>
        </p:nvSpPr>
        <p:spPr/>
        <p:txBody>
          <a:bodyPr/>
          <a:lstStyle>
            <a:lvl1pPr>
              <a:defRPr/>
            </a:lvl1pPr>
          </a:lstStyle>
          <a:p>
            <a:pPr>
              <a:defRPr/>
            </a:pPr>
            <a:fld id="{508333AA-1262-456E-B535-9381D82B474E}"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1D0379C6-014D-4EEB-8573-1E8A83044C9D}" type="datetime10">
              <a:rPr lang="de-DE"/>
              <a:pPr>
                <a:defRPr/>
              </a:pPr>
              <a:t>08:36</a:t>
            </a:fld>
            <a:endParaRPr lang="de-DE"/>
          </a:p>
        </p:txBody>
      </p:sp>
      <p:sp>
        <p:nvSpPr>
          <p:cNvPr id="4" name="Fußzeilenplatzhalter 4"/>
          <p:cNvSpPr>
            <a:spLocks noGrp="1"/>
          </p:cNvSpPr>
          <p:nvPr>
            <p:ph type="ftr" sz="quarter" idx="11"/>
          </p:nvPr>
        </p:nvSpPr>
        <p:spPr/>
        <p:txBody>
          <a:bodyPr/>
          <a:lstStyle>
            <a:lvl1pPr>
              <a:defRPr/>
            </a:lvl1pPr>
          </a:lstStyle>
          <a:p>
            <a:pPr>
              <a:defRPr/>
            </a:pPr>
            <a:r>
              <a:rPr lang="de-DE"/>
              <a:t>© 01-2018 Kleemann</a:t>
            </a:r>
          </a:p>
        </p:txBody>
      </p:sp>
      <p:sp>
        <p:nvSpPr>
          <p:cNvPr id="5" name="Foliennummernplatzhalter 5"/>
          <p:cNvSpPr>
            <a:spLocks noGrp="1"/>
          </p:cNvSpPr>
          <p:nvPr>
            <p:ph type="sldNum" sz="quarter" idx="12"/>
          </p:nvPr>
        </p:nvSpPr>
        <p:spPr/>
        <p:txBody>
          <a:bodyPr/>
          <a:lstStyle>
            <a:lvl1pPr>
              <a:defRPr/>
            </a:lvl1pPr>
          </a:lstStyle>
          <a:p>
            <a:pPr>
              <a:defRPr/>
            </a:pPr>
            <a:fld id="{CF0D33E8-83C5-4C77-8900-1AA2266F08BF}"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7A128AEC-BED3-4751-8925-B94C626DEB85}" type="datetime10">
              <a:rPr lang="de-DE"/>
              <a:pPr>
                <a:defRPr/>
              </a:pPr>
              <a:t>08:36</a:t>
            </a:fld>
            <a:endParaRPr lang="de-DE"/>
          </a:p>
        </p:txBody>
      </p:sp>
      <p:sp>
        <p:nvSpPr>
          <p:cNvPr id="3" name="Fußzeilenplatzhalter 4"/>
          <p:cNvSpPr>
            <a:spLocks noGrp="1"/>
          </p:cNvSpPr>
          <p:nvPr>
            <p:ph type="ftr" sz="quarter" idx="11"/>
          </p:nvPr>
        </p:nvSpPr>
        <p:spPr/>
        <p:txBody>
          <a:bodyPr/>
          <a:lstStyle>
            <a:lvl1pPr>
              <a:defRPr/>
            </a:lvl1pPr>
          </a:lstStyle>
          <a:p>
            <a:pPr>
              <a:defRPr/>
            </a:pPr>
            <a:r>
              <a:rPr lang="de-DE"/>
              <a:t>© 01-2018 Kleemann</a:t>
            </a:r>
          </a:p>
        </p:txBody>
      </p:sp>
      <p:sp>
        <p:nvSpPr>
          <p:cNvPr id="4" name="Foliennummernplatzhalter 5"/>
          <p:cNvSpPr>
            <a:spLocks noGrp="1"/>
          </p:cNvSpPr>
          <p:nvPr>
            <p:ph type="sldNum" sz="quarter" idx="12"/>
          </p:nvPr>
        </p:nvSpPr>
        <p:spPr/>
        <p:txBody>
          <a:bodyPr/>
          <a:lstStyle>
            <a:lvl1pPr>
              <a:defRPr/>
            </a:lvl1pPr>
          </a:lstStyle>
          <a:p>
            <a:pPr>
              <a:defRPr/>
            </a:pPr>
            <a:fld id="{50805C21-50C3-443A-BA4E-6C95FC8872C3}"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04B63481-B302-4EEC-8259-C83926F6CCB5}" type="datetime10">
              <a:rPr lang="de-DE"/>
              <a:pPr>
                <a:defRPr/>
              </a:pPr>
              <a:t>08:36</a:t>
            </a:fld>
            <a:endParaRPr lang="de-DE"/>
          </a:p>
        </p:txBody>
      </p:sp>
      <p:sp>
        <p:nvSpPr>
          <p:cNvPr id="6" name="Fußzeilenplatzhalter 4"/>
          <p:cNvSpPr>
            <a:spLocks noGrp="1"/>
          </p:cNvSpPr>
          <p:nvPr>
            <p:ph type="ftr" sz="quarter" idx="11"/>
          </p:nvPr>
        </p:nvSpPr>
        <p:spPr/>
        <p:txBody>
          <a:bodyPr/>
          <a:lstStyle>
            <a:lvl1pPr>
              <a:defRPr/>
            </a:lvl1pPr>
          </a:lstStyle>
          <a:p>
            <a:pPr>
              <a:defRPr/>
            </a:pPr>
            <a:r>
              <a:rPr lang="de-DE"/>
              <a:t>© 01-2018 Kleemann</a:t>
            </a:r>
          </a:p>
        </p:txBody>
      </p:sp>
      <p:sp>
        <p:nvSpPr>
          <p:cNvPr id="7" name="Foliennummernplatzhalter 5"/>
          <p:cNvSpPr>
            <a:spLocks noGrp="1"/>
          </p:cNvSpPr>
          <p:nvPr>
            <p:ph type="sldNum" sz="quarter" idx="12"/>
          </p:nvPr>
        </p:nvSpPr>
        <p:spPr/>
        <p:txBody>
          <a:bodyPr/>
          <a:lstStyle>
            <a:lvl1pPr>
              <a:defRPr/>
            </a:lvl1pPr>
          </a:lstStyle>
          <a:p>
            <a:pPr>
              <a:defRPr/>
            </a:pPr>
            <a:fld id="{5AFCE861-7CD5-49C2-ADFF-14692E2A82B2}"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02EBCBD0-7D31-483C-929C-D7A779B23F43}" type="datetime10">
              <a:rPr lang="de-DE"/>
              <a:pPr>
                <a:defRPr/>
              </a:pPr>
              <a:t>08:36</a:t>
            </a:fld>
            <a:endParaRPr lang="de-DE"/>
          </a:p>
        </p:txBody>
      </p:sp>
      <p:sp>
        <p:nvSpPr>
          <p:cNvPr id="6" name="Fußzeilenplatzhalter 4"/>
          <p:cNvSpPr>
            <a:spLocks noGrp="1"/>
          </p:cNvSpPr>
          <p:nvPr>
            <p:ph type="ftr" sz="quarter" idx="11"/>
          </p:nvPr>
        </p:nvSpPr>
        <p:spPr/>
        <p:txBody>
          <a:bodyPr/>
          <a:lstStyle>
            <a:lvl1pPr>
              <a:defRPr/>
            </a:lvl1pPr>
          </a:lstStyle>
          <a:p>
            <a:pPr>
              <a:defRPr/>
            </a:pPr>
            <a:r>
              <a:rPr lang="de-DE"/>
              <a:t>© 01-2018 Kleemann</a:t>
            </a:r>
          </a:p>
        </p:txBody>
      </p:sp>
      <p:sp>
        <p:nvSpPr>
          <p:cNvPr id="7" name="Foliennummernplatzhalter 5"/>
          <p:cNvSpPr>
            <a:spLocks noGrp="1"/>
          </p:cNvSpPr>
          <p:nvPr>
            <p:ph type="sldNum" sz="quarter" idx="12"/>
          </p:nvPr>
        </p:nvSpPr>
        <p:spPr/>
        <p:txBody>
          <a:bodyPr/>
          <a:lstStyle>
            <a:lvl1pPr>
              <a:defRPr/>
            </a:lvl1pPr>
          </a:lstStyle>
          <a:p>
            <a:pPr>
              <a:defRPr/>
            </a:pPr>
            <a:fld id="{596AB07F-B010-4D57-8021-DB1C4682E327}"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FE2B52B-F10F-4EB7-8AE1-B40FB5A9E03F}" type="datetime10">
              <a:rPr lang="de-DE"/>
              <a:pPr>
                <a:defRPr/>
              </a:pPr>
              <a:t>08:36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de-DE"/>
              <a:t>© 01-2018 Kleemann</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C2790A1-87D2-4FEB-A740-05156F1F5BB2}"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p:txBody>
          <a:bodyPr/>
          <a:lstStyle/>
          <a:p>
            <a:r>
              <a:rPr lang="de-DE" smtClean="0"/>
              <a:t>Begriffe</a:t>
            </a:r>
          </a:p>
        </p:txBody>
      </p:sp>
      <p:sp>
        <p:nvSpPr>
          <p:cNvPr id="3" name="Untertitel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de-DE" dirty="0" smtClean="0"/>
              <a:t>Im Internet</a:t>
            </a:r>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Hyperlink</a:t>
            </a:r>
            <a:r>
              <a:rPr lang="de-DE" smtClean="0"/>
              <a:t> – Ein Hyperlink ist ein klickbarer Verweis in einem Dokument auf eine andere Stelle in demselben oder einem anderen Dokument.</a:t>
            </a:r>
          </a:p>
          <a:p>
            <a:r>
              <a:rPr lang="de-DE" b="1" smtClean="0"/>
              <a:t>HyperText Markup Language</a:t>
            </a:r>
            <a:r>
              <a:rPr lang="de-DE" smtClean="0"/>
              <a:t> ist eine Seitenbeschreibungssprache für WWW-Dokumente. </a:t>
            </a:r>
          </a:p>
        </p:txBody>
      </p:sp>
      <p:sp>
        <p:nvSpPr>
          <p:cNvPr id="4" name="Datumsplatzhalter 3"/>
          <p:cNvSpPr>
            <a:spLocks noGrp="1"/>
          </p:cNvSpPr>
          <p:nvPr>
            <p:ph type="dt" sz="quarter" idx="10"/>
          </p:nvPr>
        </p:nvSpPr>
        <p:spPr/>
        <p:txBody>
          <a:bodyPr/>
          <a:lstStyle/>
          <a:p>
            <a:pPr>
              <a:defRPr/>
            </a:pPr>
            <a:fld id="{9D411607-9F55-4422-BDF7-4EB156A8199F}"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HyperText Transfer Protocol</a:t>
            </a:r>
            <a:r>
              <a:rPr lang="de-DE" smtClean="0"/>
              <a:t> – Internet-Protokoll für Übertragungen von WWW-Daten.</a:t>
            </a:r>
          </a:p>
          <a:p>
            <a:r>
              <a:rPr lang="de-DE" b="1" smtClean="0"/>
              <a:t>Internet</a:t>
            </a:r>
            <a:r>
              <a:rPr lang="de-DE" smtClean="0"/>
              <a:t> – Das Internet ist ein großer Verbund einzelner Teilnetzwerke zu einem Netzwerk. Verbindend ist allen dasselbe Protokoll (TCP/IP) zur Übertragung der Daten. </a:t>
            </a:r>
          </a:p>
        </p:txBody>
      </p:sp>
      <p:sp>
        <p:nvSpPr>
          <p:cNvPr id="4" name="Datumsplatzhalter 3"/>
          <p:cNvSpPr>
            <a:spLocks noGrp="1"/>
          </p:cNvSpPr>
          <p:nvPr>
            <p:ph type="dt" sz="quarter" idx="10"/>
          </p:nvPr>
        </p:nvSpPr>
        <p:spPr/>
        <p:txBody>
          <a:bodyPr/>
          <a:lstStyle/>
          <a:p>
            <a:pPr>
              <a:defRPr/>
            </a:pPr>
            <a:fld id="{47627C06-AEDC-418D-9324-37A25D37DA59}"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IP</a:t>
            </a:r>
            <a:r>
              <a:rPr lang="de-DE" smtClean="0"/>
              <a:t> – IP ist die Abkürzung für Internet Protocol.</a:t>
            </a:r>
          </a:p>
        </p:txBody>
      </p:sp>
      <p:sp>
        <p:nvSpPr>
          <p:cNvPr id="4" name="Datumsplatzhalter 3"/>
          <p:cNvSpPr>
            <a:spLocks noGrp="1"/>
          </p:cNvSpPr>
          <p:nvPr>
            <p:ph type="dt" sz="quarter" idx="10"/>
          </p:nvPr>
        </p:nvSpPr>
        <p:spPr/>
        <p:txBody>
          <a:bodyPr/>
          <a:lstStyle/>
          <a:p>
            <a:pPr>
              <a:defRPr/>
            </a:pPr>
            <a:fld id="{CF8ADD9D-DC56-4E23-9CCE-1A9FF5AA8B2A}"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rtlCol="0">
            <a:normAutofit fontScale="85000" lnSpcReduction="10000"/>
          </a:bodyPr>
          <a:lstStyle/>
          <a:p>
            <a:pPr fontAlgn="auto">
              <a:spcAft>
                <a:spcPts val="0"/>
              </a:spcAft>
              <a:buFont typeface="Arial" panose="020B0604020202020204" pitchFamily="34" charset="0"/>
              <a:buChar char="•"/>
              <a:defRPr/>
            </a:pPr>
            <a:r>
              <a:rPr lang="de-DE" b="1" dirty="0" smtClean="0"/>
              <a:t>IP-Adresse</a:t>
            </a:r>
            <a:r>
              <a:rPr lang="de-DE" dirty="0" smtClean="0"/>
              <a:t> – Eine </a:t>
            </a:r>
            <a:r>
              <a:rPr lang="de-DE" dirty="0"/>
              <a:t>IP-Adresse ist eine technische Zahlenkolonne, anhand derer ein Rechner im Internet eindeutig identifiziert und adressiert werden kann. Mit Hilfe des DNS können aus IP-Adressen Rechnernamen abgeleitet wie auch umgekehrt aus Rechnernamen IP-Adressen ermittelt werden. </a:t>
            </a:r>
          </a:p>
          <a:p>
            <a:pPr fontAlgn="auto">
              <a:spcAft>
                <a:spcPts val="0"/>
              </a:spcAft>
              <a:buFont typeface="Arial" panose="020B0604020202020204" pitchFamily="34" charset="0"/>
              <a:buChar char="•"/>
              <a:defRPr/>
            </a:pPr>
            <a:r>
              <a:rPr lang="de-DE" dirty="0" smtClean="0"/>
              <a:t>Eine </a:t>
            </a:r>
            <a:r>
              <a:rPr lang="de-DE" dirty="0"/>
              <a:t>IP-Adresse besteht aus vier Zahlen, die durch Punkte voneinander getrennt sind. Jede Zahl kann 8 Bit groß werden, maximal können also IP-Adressen von 0.0.0.0 bis 255.255.255.255 vergeben werden. </a:t>
            </a:r>
          </a:p>
          <a:p>
            <a:pPr fontAlgn="auto">
              <a:spcAft>
                <a:spcPts val="0"/>
              </a:spcAft>
              <a:buFont typeface="Arial" panose="020B0604020202020204" pitchFamily="34" charset="0"/>
              <a:buChar char="•"/>
              <a:defRPr/>
            </a:pPr>
            <a:endParaRPr lang="de-DE" dirty="0"/>
          </a:p>
        </p:txBody>
      </p:sp>
      <p:sp>
        <p:nvSpPr>
          <p:cNvPr id="4" name="Datumsplatzhalter 3"/>
          <p:cNvSpPr>
            <a:spLocks noGrp="1"/>
          </p:cNvSpPr>
          <p:nvPr>
            <p:ph type="dt" sz="quarter" idx="10"/>
          </p:nvPr>
        </p:nvSpPr>
        <p:spPr/>
        <p:txBody>
          <a:bodyPr/>
          <a:lstStyle/>
          <a:p>
            <a:pPr>
              <a:defRPr/>
            </a:pPr>
            <a:fld id="{F5C2135C-C693-4A07-9E86-3273CE27774A}"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JavaScript</a:t>
            </a:r>
            <a:r>
              <a:rPr lang="de-DE" smtClean="0"/>
              <a:t> – JavaScript ist eine Skriptsprache, die den HTML-Wortschatz um wenige Möglichkeiten der Interaktivität und um optische Effekte erweitert. Im Gegensatz zu Java werden JavaScripts im Quellcode in den HTML-Code eingebettet und bleiben damit einsehbar.</a:t>
            </a:r>
          </a:p>
          <a:p>
            <a:endParaRPr lang="de-DE" smtClean="0"/>
          </a:p>
        </p:txBody>
      </p:sp>
      <p:sp>
        <p:nvSpPr>
          <p:cNvPr id="4" name="Datumsplatzhalter 3"/>
          <p:cNvSpPr>
            <a:spLocks noGrp="1"/>
          </p:cNvSpPr>
          <p:nvPr>
            <p:ph type="dt" sz="quarter" idx="10"/>
          </p:nvPr>
        </p:nvSpPr>
        <p:spPr/>
        <p:txBody>
          <a:bodyPr/>
          <a:lstStyle/>
          <a:p>
            <a:pPr>
              <a:defRPr/>
            </a:pPr>
            <a:fld id="{023B1B29-CD38-46E9-A1AB-60C1E95A808A}"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Link</a:t>
            </a:r>
            <a:r>
              <a:rPr lang="de-DE" smtClean="0"/>
              <a:t> – Link ist die Abkürzung für Hyperlink.</a:t>
            </a:r>
          </a:p>
          <a:p>
            <a:r>
              <a:rPr lang="de-DE" b="1" smtClean="0"/>
              <a:t>Mail</a:t>
            </a:r>
            <a:r>
              <a:rPr lang="de-DE" smtClean="0"/>
              <a:t> – Mail ist eine Abkürzung für Email.</a:t>
            </a:r>
          </a:p>
          <a:p>
            <a:r>
              <a:rPr lang="de-DE" b="1" smtClean="0"/>
              <a:t>Mailingliste</a:t>
            </a:r>
            <a:r>
              <a:rPr lang="de-DE" smtClean="0"/>
              <a:t> – Eine Mailingliste ist eine Gruppe von Abonnenten, die über Email in der Gruppe miteinander kommunizieren. Nachrichten werden als Email an eine Email-Adresse gesandt, und von dort an alle Abonnenten der Mailingliste als Email kopiert.</a:t>
            </a:r>
          </a:p>
          <a:p>
            <a:endParaRPr lang="de-DE" smtClean="0"/>
          </a:p>
        </p:txBody>
      </p:sp>
      <p:sp>
        <p:nvSpPr>
          <p:cNvPr id="4" name="Datumsplatzhalter 3"/>
          <p:cNvSpPr>
            <a:spLocks noGrp="1"/>
          </p:cNvSpPr>
          <p:nvPr>
            <p:ph type="dt" sz="quarter" idx="10"/>
          </p:nvPr>
        </p:nvSpPr>
        <p:spPr/>
        <p:txBody>
          <a:bodyPr/>
          <a:lstStyle/>
          <a:p>
            <a:pPr>
              <a:defRPr/>
            </a:pPr>
            <a:fld id="{DABCDD6F-6F1D-497F-828C-2824A0E14CDC}"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rtlCol="0">
            <a:normAutofit fontScale="92500" lnSpcReduction="10000"/>
          </a:bodyPr>
          <a:lstStyle/>
          <a:p>
            <a:pPr fontAlgn="auto">
              <a:spcAft>
                <a:spcPts val="0"/>
              </a:spcAft>
              <a:buFont typeface="Arial" panose="020B0604020202020204" pitchFamily="34" charset="0"/>
              <a:buChar char="•"/>
              <a:defRPr/>
            </a:pPr>
            <a:r>
              <a:rPr lang="de-DE" b="1" dirty="0" smtClean="0"/>
              <a:t>Mailserver</a:t>
            </a:r>
            <a:r>
              <a:rPr lang="de-DE" dirty="0" smtClean="0"/>
              <a:t> – Ein </a:t>
            </a:r>
            <a:r>
              <a:rPr lang="de-DE" dirty="0"/>
              <a:t>Mailserver ist ein Server der Emails bereitstellt. </a:t>
            </a:r>
            <a:endParaRPr lang="de-DE" dirty="0" smtClean="0"/>
          </a:p>
          <a:p>
            <a:pPr fontAlgn="auto">
              <a:spcAft>
                <a:spcPts val="0"/>
              </a:spcAft>
              <a:buFont typeface="Arial" panose="020B0604020202020204" pitchFamily="34" charset="0"/>
              <a:buChar char="•"/>
              <a:defRPr/>
            </a:pPr>
            <a:r>
              <a:rPr lang="de-DE" b="1" dirty="0" err="1" smtClean="0"/>
              <a:t>Mirror</a:t>
            </a:r>
            <a:r>
              <a:rPr lang="de-DE" dirty="0" smtClean="0"/>
              <a:t> – Ein </a:t>
            </a:r>
            <a:r>
              <a:rPr lang="de-DE" dirty="0" err="1"/>
              <a:t>Mirror</a:t>
            </a:r>
            <a:r>
              <a:rPr lang="de-DE" dirty="0"/>
              <a:t> (Spiegel) ist eine deckungsgleiche Kopie eines WWW-Servers unter einem anderen URL. Eine solche Spiegelung kann sinnvoll sein, wenn ein Server derart viele Zugriffe erhält, </a:t>
            </a:r>
            <a:r>
              <a:rPr lang="de-DE" dirty="0" smtClean="0"/>
              <a:t>dass </a:t>
            </a:r>
            <a:r>
              <a:rPr lang="de-DE" dirty="0"/>
              <a:t>er sie allein nicht mehr bewältigen kann oder wenn der Zugriff auf einen Server gesperrt oder aus anderen Gründen nicht möglich ist.</a:t>
            </a:r>
          </a:p>
          <a:p>
            <a:pPr fontAlgn="auto">
              <a:spcAft>
                <a:spcPts val="0"/>
              </a:spcAft>
              <a:buFont typeface="Arial" panose="020B0604020202020204" pitchFamily="34" charset="0"/>
              <a:buChar char="•"/>
              <a:defRPr/>
            </a:pPr>
            <a:endParaRPr lang="de-DE" dirty="0"/>
          </a:p>
        </p:txBody>
      </p:sp>
      <p:sp>
        <p:nvSpPr>
          <p:cNvPr id="4" name="Datumsplatzhalter 3"/>
          <p:cNvSpPr>
            <a:spLocks noGrp="1"/>
          </p:cNvSpPr>
          <p:nvPr>
            <p:ph type="dt" sz="quarter" idx="10"/>
          </p:nvPr>
        </p:nvSpPr>
        <p:spPr/>
        <p:txBody>
          <a:bodyPr/>
          <a:lstStyle/>
          <a:p>
            <a:pPr>
              <a:defRPr/>
            </a:pPr>
            <a:fld id="{2D3F8D8B-9E9F-4A4A-97D7-90E354129124}"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MSN</a:t>
            </a:r>
            <a:r>
              <a:rPr lang="de-DE" smtClean="0"/>
              <a:t> – MSN ist die Abkürzung für Microsoft Network.</a:t>
            </a:r>
          </a:p>
          <a:p>
            <a:r>
              <a:rPr lang="de-DE" b="1" smtClean="0"/>
              <a:t>Network News Transfer Protocol </a:t>
            </a:r>
            <a:r>
              <a:rPr lang="de-DE" smtClean="0"/>
              <a:t>– Internet-Protokoll für die Übertragung von News.</a:t>
            </a:r>
          </a:p>
          <a:p>
            <a:endParaRPr lang="de-DE" smtClean="0"/>
          </a:p>
        </p:txBody>
      </p:sp>
      <p:sp>
        <p:nvSpPr>
          <p:cNvPr id="4" name="Datumsplatzhalter 3"/>
          <p:cNvSpPr>
            <a:spLocks noGrp="1"/>
          </p:cNvSpPr>
          <p:nvPr>
            <p:ph type="dt" sz="quarter" idx="10"/>
          </p:nvPr>
        </p:nvSpPr>
        <p:spPr/>
        <p:txBody>
          <a:bodyPr/>
          <a:lstStyle/>
          <a:p>
            <a:pPr>
              <a:defRPr/>
            </a:pPr>
            <a:fld id="{63DAB5ED-5849-492E-876B-3B333A5305EF}"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rtlCol="0">
            <a:normAutofit fontScale="92500" lnSpcReduction="20000"/>
          </a:bodyPr>
          <a:lstStyle/>
          <a:p>
            <a:pPr fontAlgn="auto">
              <a:spcAft>
                <a:spcPts val="0"/>
              </a:spcAft>
              <a:buFont typeface="Arial" panose="020B0604020202020204" pitchFamily="34" charset="0"/>
              <a:buChar char="•"/>
              <a:defRPr/>
            </a:pPr>
            <a:r>
              <a:rPr lang="de-DE" b="1" dirty="0" smtClean="0"/>
              <a:t>Ping</a:t>
            </a:r>
            <a:r>
              <a:rPr lang="de-DE" dirty="0" smtClean="0"/>
              <a:t> – Ein </a:t>
            </a:r>
            <a:r>
              <a:rPr lang="de-DE" dirty="0"/>
              <a:t>Ping wird benutzt, um die Zuverlässigkeit einer Netzverbindung und die Reaktionszeit eines Servers zu messen. Dabei wird über einen Client ein Server auf dessen Ping-Port kontaktiert. Sobald dieser antwortet, errechnet der Client die verstrichene Zeit in Millisekunden. Ebenfalls wird festgestellt, ob Pings, das sind kleine Datenpakete, verloren gegangen sind. Um realistische Ergebnisse zu erhalten, ist es möglich, Pings mit unterschiedlichen Bytegrößen abzuschicken.</a:t>
            </a:r>
          </a:p>
          <a:p>
            <a:pPr fontAlgn="auto">
              <a:spcAft>
                <a:spcPts val="0"/>
              </a:spcAft>
              <a:buFont typeface="Arial" panose="020B0604020202020204" pitchFamily="34" charset="0"/>
              <a:buChar char="•"/>
              <a:defRPr/>
            </a:pPr>
            <a:endParaRPr lang="de-DE" dirty="0"/>
          </a:p>
        </p:txBody>
      </p:sp>
      <p:sp>
        <p:nvSpPr>
          <p:cNvPr id="4" name="Datumsplatzhalter 3"/>
          <p:cNvSpPr>
            <a:spLocks noGrp="1"/>
          </p:cNvSpPr>
          <p:nvPr>
            <p:ph type="dt" sz="quarter" idx="10"/>
          </p:nvPr>
        </p:nvSpPr>
        <p:spPr/>
        <p:txBody>
          <a:bodyPr/>
          <a:lstStyle/>
          <a:p>
            <a:pPr>
              <a:defRPr/>
            </a:pPr>
            <a:fld id="{E5D5CDF8-AFD1-47FC-8B45-4E44450032E2}"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Router</a:t>
            </a:r>
            <a:r>
              <a:rPr lang="de-DE" smtClean="0"/>
              <a:t> – Ein Router ist ein Vermittlungsrechner, über den mehrere Rechner in einem Netzwerk auf das Internet zugreifen. Der Router sortiert die eingehenden Abrufdaten und die folgenden Antworten des Zielservers. </a:t>
            </a:r>
          </a:p>
          <a:p>
            <a:endParaRPr lang="de-DE" smtClean="0"/>
          </a:p>
        </p:txBody>
      </p:sp>
      <p:sp>
        <p:nvSpPr>
          <p:cNvPr id="4" name="Datumsplatzhalter 3"/>
          <p:cNvSpPr>
            <a:spLocks noGrp="1"/>
          </p:cNvSpPr>
          <p:nvPr>
            <p:ph type="dt" sz="quarter" idx="10"/>
          </p:nvPr>
        </p:nvSpPr>
        <p:spPr/>
        <p:txBody>
          <a:bodyPr/>
          <a:lstStyle/>
          <a:p>
            <a:pPr>
              <a:defRPr/>
            </a:pPr>
            <a:fld id="{4FCA6403-9156-46C2-B51B-35165F245D48}"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Account</a:t>
            </a:r>
            <a:r>
              <a:rPr lang="de-DE" smtClean="0"/>
              <a:t> – Ein Account ist eine Zugriffsberechtigung, bestehend aus Benutzername und Benutzerpasswort, beispielsweise bei einem Provider. </a:t>
            </a:r>
          </a:p>
          <a:p>
            <a:r>
              <a:rPr lang="de-DE" b="1" smtClean="0"/>
              <a:t>ASCII</a:t>
            </a:r>
            <a:r>
              <a:rPr lang="de-DE" smtClean="0"/>
              <a:t> – ASCII ist die Abkürzung für American Standard Code for Information Interchange.</a:t>
            </a:r>
          </a:p>
          <a:p>
            <a:endParaRPr lang="de-DE" smtClean="0"/>
          </a:p>
        </p:txBody>
      </p:sp>
      <p:sp>
        <p:nvSpPr>
          <p:cNvPr id="4" name="Datumsplatzhalter 3"/>
          <p:cNvSpPr>
            <a:spLocks noGrp="1"/>
          </p:cNvSpPr>
          <p:nvPr>
            <p:ph type="dt" sz="quarter" idx="10"/>
          </p:nvPr>
        </p:nvSpPr>
        <p:spPr/>
        <p:txBody>
          <a:bodyPr/>
          <a:lstStyle/>
          <a:p>
            <a:pPr>
              <a:defRPr/>
            </a:pPr>
            <a:fld id="{09263CD3-8EA5-4E63-A83E-15AF39806314}" type="datetime10">
              <a:rPr lang="de-DE"/>
              <a:pPr>
                <a:defRPr/>
              </a:pPr>
              <a:t>08:36</a:t>
            </a:fld>
            <a:endParaRPr lang="de-DE" dirty="0"/>
          </a:p>
        </p:txBody>
      </p:sp>
      <p:sp>
        <p:nvSpPr>
          <p:cNvPr id="5" name="Fußzeilenplatzhalter 4"/>
          <p:cNvSpPr>
            <a:spLocks noGrp="1"/>
          </p:cNvSpPr>
          <p:nvPr>
            <p:ph type="ftr" sz="quarter" idx="11"/>
          </p:nvPr>
        </p:nvSpPr>
        <p:spPr/>
        <p:txBody>
          <a:bodyPr/>
          <a:lstStyle/>
          <a:p>
            <a:pPr>
              <a:defRPr/>
            </a:pPr>
            <a:r>
              <a:rPr lang="de-DE" dirty="0"/>
              <a:t>© 01-2018 Kleemann</a:t>
            </a:r>
            <a:endParaRPr lang="de-DE"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Server</a:t>
            </a:r>
            <a:r>
              <a:rPr lang="de-DE" smtClean="0"/>
              <a:t> – Ein Server ist ein Programm, das auf einem Rechner läuft und dort bestimmte Dienste anbietet.</a:t>
            </a:r>
          </a:p>
          <a:p>
            <a:r>
              <a:rPr lang="de-DE" b="1" smtClean="0"/>
              <a:t>Site</a:t>
            </a:r>
            <a:r>
              <a:rPr lang="de-DE" smtClean="0"/>
              <a:t> – Eine Site nennt man die WWW-Präsenz einer Person, Firma oder Institution.</a:t>
            </a:r>
          </a:p>
          <a:p>
            <a:r>
              <a:rPr lang="de-DE" b="1" smtClean="0"/>
              <a:t>SMTP </a:t>
            </a:r>
            <a:r>
              <a:rPr lang="de-DE" smtClean="0"/>
              <a:t>– SMTP ist die Abkürzung für Simple Mail Transfer Protocol.</a:t>
            </a:r>
          </a:p>
          <a:p>
            <a:endParaRPr lang="de-DE" smtClean="0"/>
          </a:p>
        </p:txBody>
      </p:sp>
      <p:sp>
        <p:nvSpPr>
          <p:cNvPr id="4" name="Datumsplatzhalter 3"/>
          <p:cNvSpPr>
            <a:spLocks noGrp="1"/>
          </p:cNvSpPr>
          <p:nvPr>
            <p:ph type="dt" sz="quarter" idx="10"/>
          </p:nvPr>
        </p:nvSpPr>
        <p:spPr/>
        <p:txBody>
          <a:bodyPr/>
          <a:lstStyle/>
          <a:p>
            <a:pPr>
              <a:defRPr/>
            </a:pPr>
            <a:fld id="{9C6232D2-4AFD-4E0D-A393-46A02DE7E0AC}"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normAutofit/>
          </a:bodyPr>
          <a:lstStyle/>
          <a:p>
            <a:pPr>
              <a:lnSpc>
                <a:spcPct val="90000"/>
              </a:lnSpc>
            </a:pPr>
            <a:r>
              <a:rPr lang="de-DE" sz="2700" b="1" smtClean="0"/>
              <a:t>TCP/IP</a:t>
            </a:r>
            <a:r>
              <a:rPr lang="de-DE" sz="2700" smtClean="0"/>
              <a:t> – TCP/IP ist die Abkürzung für Transmission Control Protocol/Internet Protocol.</a:t>
            </a:r>
          </a:p>
          <a:p>
            <a:pPr>
              <a:lnSpc>
                <a:spcPct val="90000"/>
              </a:lnSpc>
            </a:pPr>
            <a:r>
              <a:rPr lang="de-DE" sz="2700" b="1" smtClean="0"/>
              <a:t>URL</a:t>
            </a:r>
            <a:r>
              <a:rPr lang="de-DE" sz="2700" smtClean="0"/>
              <a:t> – URL ist die Abkürzung für Uniform Resource Locator.</a:t>
            </a:r>
          </a:p>
          <a:p>
            <a:pPr>
              <a:lnSpc>
                <a:spcPct val="90000"/>
              </a:lnSpc>
            </a:pPr>
            <a:r>
              <a:rPr lang="de-DE" sz="2700" b="1" smtClean="0"/>
              <a:t>World Wide Web </a:t>
            </a:r>
            <a:r>
              <a:rPr lang="de-DE" sz="2700" smtClean="0"/>
              <a:t>– Das World Wide Web (WWW) ist eine hierarchische, grafische Oberfläche zum Zugriff auf das Internet. Als Besonderheit werden Hyperlinks ermöglicht. Das WWW verwendet das Hypertext Transfer Protocol.</a:t>
            </a:r>
          </a:p>
          <a:p>
            <a:pPr>
              <a:lnSpc>
                <a:spcPct val="90000"/>
              </a:lnSpc>
            </a:pPr>
            <a:r>
              <a:rPr lang="de-DE" sz="2700" b="1" smtClean="0"/>
              <a:t>WWW</a:t>
            </a:r>
            <a:r>
              <a:rPr lang="de-DE" sz="2700" smtClean="0"/>
              <a:t> – WWW ist die Abkürzung für World Wide Web.</a:t>
            </a:r>
          </a:p>
        </p:txBody>
      </p:sp>
      <p:sp>
        <p:nvSpPr>
          <p:cNvPr id="4" name="Datumsplatzhalter 3"/>
          <p:cNvSpPr>
            <a:spLocks noGrp="1"/>
          </p:cNvSpPr>
          <p:nvPr>
            <p:ph type="dt" sz="quarter" idx="10"/>
          </p:nvPr>
        </p:nvSpPr>
        <p:spPr/>
        <p:txBody>
          <a:bodyPr/>
          <a:lstStyle/>
          <a:p>
            <a:pPr>
              <a:defRPr/>
            </a:pPr>
            <a:fld id="{F6140A74-9D02-4616-A734-B00FE2F4137E}"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Browser</a:t>
            </a:r>
            <a:r>
              <a:rPr lang="de-DE" smtClean="0"/>
              <a:t> – Ein Browser ist ein Client, mit dem Du das WWW benutzen kannst.</a:t>
            </a:r>
          </a:p>
          <a:p>
            <a:r>
              <a:rPr lang="de-DE" b="1" smtClean="0"/>
              <a:t>Client</a:t>
            </a:r>
            <a:r>
              <a:rPr lang="de-DE" smtClean="0"/>
              <a:t> – Ein Client kann ein Programm, dass als Schnittstelle und Bedienkonsole zu einem Internet-Dienst fungiert, oder beispielsweise Dein eigener Computer, der mit einer Gegenstelle, dem Server, kommuniziert, sein. </a:t>
            </a:r>
          </a:p>
        </p:txBody>
      </p:sp>
      <p:sp>
        <p:nvSpPr>
          <p:cNvPr id="4" name="Datumsplatzhalter 3"/>
          <p:cNvSpPr>
            <a:spLocks noGrp="1"/>
          </p:cNvSpPr>
          <p:nvPr>
            <p:ph type="dt" sz="quarter" idx="10"/>
          </p:nvPr>
        </p:nvSpPr>
        <p:spPr/>
        <p:txBody>
          <a:bodyPr/>
          <a:lstStyle/>
          <a:p>
            <a:pPr>
              <a:defRPr/>
            </a:pPr>
            <a:fld id="{1DE8F875-D704-46A0-A0B7-9DB60EB57D44}"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Cookie</a:t>
            </a:r>
            <a:r>
              <a:rPr lang="de-DE" smtClean="0"/>
              <a:t> – Beim Verschicken einer WWW-Seite kann ein WWW-Server so den WWW-Browser anweisen, eine geringe Datenmenge auf der eigenen Platte zwischenzuspeichern und auf Anfrage des gleichen Servers die gespeicherten Daten wieder zurückzuliefern. </a:t>
            </a:r>
          </a:p>
        </p:txBody>
      </p:sp>
      <p:sp>
        <p:nvSpPr>
          <p:cNvPr id="4" name="Datumsplatzhalter 3"/>
          <p:cNvSpPr>
            <a:spLocks noGrp="1"/>
          </p:cNvSpPr>
          <p:nvPr>
            <p:ph type="dt" sz="quarter" idx="10"/>
          </p:nvPr>
        </p:nvSpPr>
        <p:spPr/>
        <p:txBody>
          <a:bodyPr/>
          <a:lstStyle/>
          <a:p>
            <a:pPr>
              <a:defRPr/>
            </a:pPr>
            <a:fld id="{10358BC0-4A68-435C-AE86-9190DF040835}"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rtlCol="0">
            <a:normAutofit fontScale="92500"/>
          </a:bodyPr>
          <a:lstStyle/>
          <a:p>
            <a:pPr fontAlgn="auto">
              <a:spcAft>
                <a:spcPts val="0"/>
              </a:spcAft>
              <a:buFont typeface="Arial" panose="020B0604020202020204" pitchFamily="34" charset="0"/>
              <a:buChar char="•"/>
              <a:defRPr/>
            </a:pPr>
            <a:r>
              <a:rPr lang="de-DE" b="1" dirty="0" smtClean="0"/>
              <a:t>DNS</a:t>
            </a:r>
            <a:r>
              <a:rPr lang="de-DE" dirty="0" smtClean="0"/>
              <a:t> – DNS ist die Abkürzung für Domain Name Service. </a:t>
            </a:r>
          </a:p>
          <a:p>
            <a:pPr fontAlgn="auto">
              <a:spcAft>
                <a:spcPts val="0"/>
              </a:spcAft>
              <a:buFont typeface="Arial" panose="020B0604020202020204" pitchFamily="34" charset="0"/>
              <a:buChar char="•"/>
              <a:defRPr/>
            </a:pPr>
            <a:r>
              <a:rPr lang="de-DE" b="1" dirty="0" smtClean="0"/>
              <a:t>Domain</a:t>
            </a:r>
            <a:r>
              <a:rPr lang="de-DE" dirty="0" smtClean="0"/>
              <a:t> – Domains sind die Namen für Computer im Internet. Sie stehen anstelle von IP-Adressen. Es gibt verschiedene Arten von Domains. Du findest sie in jeder URL wieder, beispielsweise in </a:t>
            </a:r>
            <a:r>
              <a:rPr lang="de-DE" b="1" dirty="0" smtClean="0"/>
              <a:t>http://www.mannschule.de/</a:t>
            </a:r>
            <a:r>
              <a:rPr lang="de-DE" dirty="0" smtClean="0"/>
              <a:t> ist ".de" die </a:t>
            </a:r>
            <a:r>
              <a:rPr lang="de-DE" i="1" dirty="0" smtClean="0"/>
              <a:t>Top-Level-Domain</a:t>
            </a:r>
            <a:r>
              <a:rPr lang="de-DE" dirty="0" smtClean="0"/>
              <a:t>, ".mannschule" die </a:t>
            </a:r>
            <a:r>
              <a:rPr lang="de-DE" i="1" dirty="0" smtClean="0"/>
              <a:t>Domain</a:t>
            </a:r>
            <a:r>
              <a:rPr lang="de-DE" dirty="0" smtClean="0"/>
              <a:t> und "</a:t>
            </a:r>
            <a:r>
              <a:rPr lang="de-DE" dirty="0" err="1" smtClean="0"/>
              <a:t>www</a:t>
            </a:r>
            <a:r>
              <a:rPr lang="de-DE" dirty="0" smtClean="0"/>
              <a:t>" die </a:t>
            </a:r>
            <a:r>
              <a:rPr lang="de-DE" i="1" dirty="0" smtClean="0"/>
              <a:t>Sub-Domain</a:t>
            </a:r>
            <a:r>
              <a:rPr lang="de-DE" dirty="0" smtClean="0"/>
              <a:t>. </a:t>
            </a:r>
            <a:endParaRPr lang="de-DE" dirty="0"/>
          </a:p>
        </p:txBody>
      </p:sp>
      <p:sp>
        <p:nvSpPr>
          <p:cNvPr id="4" name="Datumsplatzhalter 3"/>
          <p:cNvSpPr>
            <a:spLocks noGrp="1"/>
          </p:cNvSpPr>
          <p:nvPr>
            <p:ph type="dt" sz="quarter" idx="10"/>
          </p:nvPr>
        </p:nvSpPr>
        <p:spPr/>
        <p:txBody>
          <a:bodyPr/>
          <a:lstStyle/>
          <a:p>
            <a:pPr>
              <a:defRPr/>
            </a:pPr>
            <a:fld id="{35EF3849-83FE-4ADC-900E-FCCA7A774757}"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Email</a:t>
            </a:r>
            <a:r>
              <a:rPr lang="de-DE" smtClean="0"/>
              <a:t> – Email ist die Abkürzung für Electronic Mail und meint einen digitalen Brief.</a:t>
            </a:r>
          </a:p>
          <a:p>
            <a:r>
              <a:rPr lang="de-DE" b="1" smtClean="0"/>
              <a:t>File Transfer Protocol</a:t>
            </a:r>
            <a:r>
              <a:rPr lang="de-DE" smtClean="0"/>
              <a:t> – Das File Transfer Protocol (FTP) ist ein Internet-Protokoll für die Übertragung von Dateien.  </a:t>
            </a:r>
          </a:p>
          <a:p>
            <a:endParaRPr lang="de-DE" smtClean="0"/>
          </a:p>
        </p:txBody>
      </p:sp>
      <p:sp>
        <p:nvSpPr>
          <p:cNvPr id="4" name="Datumsplatzhalter 3"/>
          <p:cNvSpPr>
            <a:spLocks noGrp="1"/>
          </p:cNvSpPr>
          <p:nvPr>
            <p:ph type="dt" sz="quarter" idx="10"/>
          </p:nvPr>
        </p:nvSpPr>
        <p:spPr/>
        <p:txBody>
          <a:bodyPr/>
          <a:lstStyle/>
          <a:p>
            <a:pPr>
              <a:defRPr/>
            </a:pPr>
            <a:fld id="{38432B5A-D2E3-4945-A3BF-79D750A9DAA7}"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rtlCol="0">
            <a:normAutofit lnSpcReduction="10000"/>
          </a:bodyPr>
          <a:lstStyle/>
          <a:p>
            <a:pPr fontAlgn="auto">
              <a:spcAft>
                <a:spcPts val="0"/>
              </a:spcAft>
              <a:buFont typeface="Arial" panose="020B0604020202020204" pitchFamily="34" charset="0"/>
              <a:buChar char="•"/>
              <a:defRPr/>
            </a:pPr>
            <a:r>
              <a:rPr lang="de-DE" b="1" dirty="0" smtClean="0"/>
              <a:t>Firewall</a:t>
            </a:r>
            <a:r>
              <a:rPr lang="de-DE" dirty="0" smtClean="0"/>
              <a:t> – Eine Firewall ähnelt einer Feuerschutzwand bei Häusern. Sie ermöglicht den Schutz eines am Internet angeschlossenen Netzwerkes, indem gewisse Ports gesperrt und Fremdzugriffe auf das Netzwerk abgewiesen werden.</a:t>
            </a:r>
          </a:p>
          <a:p>
            <a:pPr fontAlgn="auto">
              <a:spcAft>
                <a:spcPts val="0"/>
              </a:spcAft>
              <a:buFont typeface="Arial" panose="020B0604020202020204" pitchFamily="34" charset="0"/>
              <a:buChar char="•"/>
              <a:defRPr/>
            </a:pPr>
            <a:r>
              <a:rPr lang="de-DE" b="1" dirty="0" smtClean="0"/>
              <a:t>Gateway</a:t>
            </a:r>
            <a:r>
              <a:rPr lang="de-DE" dirty="0" smtClean="0"/>
              <a:t> – Gateway </a:t>
            </a:r>
            <a:r>
              <a:rPr lang="de-DE" dirty="0"/>
              <a:t>nennt man die technische Einrichtung, die einen Übergang zwischen verschiedenen </a:t>
            </a:r>
            <a:r>
              <a:rPr lang="de-DE" dirty="0" smtClean="0"/>
              <a:t>Netzen.</a:t>
            </a:r>
            <a:endParaRPr lang="de-DE" dirty="0"/>
          </a:p>
        </p:txBody>
      </p:sp>
      <p:sp>
        <p:nvSpPr>
          <p:cNvPr id="4" name="Datumsplatzhalter 3"/>
          <p:cNvSpPr>
            <a:spLocks noGrp="1"/>
          </p:cNvSpPr>
          <p:nvPr>
            <p:ph type="dt" sz="quarter" idx="10"/>
          </p:nvPr>
        </p:nvSpPr>
        <p:spPr/>
        <p:txBody>
          <a:bodyPr/>
          <a:lstStyle/>
          <a:p>
            <a:pPr>
              <a:defRPr/>
            </a:pPr>
            <a:fld id="{68A2C998-0651-44AD-A6FC-02A88836187C}"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Homepage</a:t>
            </a:r>
            <a:r>
              <a:rPr lang="de-DE" smtClean="0"/>
              <a:t> – Homepage wird die WWW-Site einer Person, Firma oder Institution genannt. Oft wird auch das erste Dokument einer WWW-Site Home(page) genannt. </a:t>
            </a:r>
          </a:p>
        </p:txBody>
      </p:sp>
      <p:sp>
        <p:nvSpPr>
          <p:cNvPr id="4" name="Datumsplatzhalter 3"/>
          <p:cNvSpPr>
            <a:spLocks noGrp="1"/>
          </p:cNvSpPr>
          <p:nvPr>
            <p:ph type="dt" sz="quarter" idx="10"/>
          </p:nvPr>
        </p:nvSpPr>
        <p:spPr/>
        <p:txBody>
          <a:bodyPr/>
          <a:lstStyle/>
          <a:p>
            <a:pPr>
              <a:defRPr/>
            </a:pPr>
            <a:fld id="{37520FB9-897E-4897-94BA-48BF04030DA1}"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el 1"/>
          <p:cNvSpPr>
            <a:spLocks noGrp="1"/>
          </p:cNvSpPr>
          <p:nvPr>
            <p:ph type="title"/>
          </p:nvPr>
        </p:nvSpPr>
        <p:spPr/>
        <p:txBody>
          <a:bodyPr/>
          <a:lstStyle/>
          <a:p>
            <a:r>
              <a:rPr lang="de-DE" smtClean="0"/>
              <a:t>Begriffe im Internet</a:t>
            </a:r>
          </a:p>
        </p:txBody>
      </p:sp>
      <p:sp>
        <p:nvSpPr>
          <p:cNvPr id="3" name="Inhaltsplatzhalter 2"/>
          <p:cNvSpPr>
            <a:spLocks noGrp="1"/>
          </p:cNvSpPr>
          <p:nvPr>
            <p:ph idx="1"/>
          </p:nvPr>
        </p:nvSpPr>
        <p:spPr/>
        <p:txBody>
          <a:bodyPr/>
          <a:lstStyle/>
          <a:p>
            <a:r>
              <a:rPr lang="de-DE" b="1" smtClean="0"/>
              <a:t>HTTP</a:t>
            </a:r>
            <a:r>
              <a:rPr lang="de-DE" smtClean="0"/>
              <a:t> – HTTP ist die Abkürzung für HyperText Transfer Protocol.</a:t>
            </a:r>
          </a:p>
          <a:p>
            <a:r>
              <a:rPr lang="de-DE" b="1" smtClean="0"/>
              <a:t>HTTPS</a:t>
            </a:r>
            <a:r>
              <a:rPr lang="de-DE" smtClean="0"/>
              <a:t> – HTTPS ist die Abkürzung für HyperText Transfer Protocol Secured Socket Layer (SSL). Dieses funktioniert wie HTTP, zusätzlich gibt es aber eine Verschlüsselung zwischen den Transferpartnern. </a:t>
            </a:r>
          </a:p>
        </p:txBody>
      </p:sp>
      <p:sp>
        <p:nvSpPr>
          <p:cNvPr id="4" name="Datumsplatzhalter 3"/>
          <p:cNvSpPr>
            <a:spLocks noGrp="1"/>
          </p:cNvSpPr>
          <p:nvPr>
            <p:ph type="dt" sz="quarter" idx="10"/>
          </p:nvPr>
        </p:nvSpPr>
        <p:spPr/>
        <p:txBody>
          <a:bodyPr/>
          <a:lstStyle/>
          <a:p>
            <a:pPr>
              <a:defRPr/>
            </a:pPr>
            <a:fld id="{CBEB892F-EDBC-482F-9B20-95E4FD6C966F}" type="datetime10">
              <a:rPr lang="de-DE"/>
              <a:pPr>
                <a:defRPr/>
              </a:pPr>
              <a:t>08:36</a:t>
            </a:fld>
            <a:endParaRPr lang="de-DE"/>
          </a:p>
        </p:txBody>
      </p:sp>
      <p:sp>
        <p:nvSpPr>
          <p:cNvPr id="5" name="Fußzeilenplatzhalter 4"/>
          <p:cNvSpPr>
            <a:spLocks noGrp="1"/>
          </p:cNvSpPr>
          <p:nvPr>
            <p:ph type="ftr" sz="quarter" idx="11"/>
          </p:nvPr>
        </p:nvSpPr>
        <p:spPr/>
        <p:txBody>
          <a:bodyPr/>
          <a:lstStyle/>
          <a:p>
            <a:pPr>
              <a:defRPr/>
            </a:pPr>
            <a:r>
              <a:rPr lang="de-DE"/>
              <a:t>© 01-2018 Kleemann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879</Words>
  <Application>Microsoft Office PowerPoint</Application>
  <PresentationFormat>Bildschirmpräsentation (4:3)</PresentationFormat>
  <Paragraphs>100</Paragraphs>
  <Slides>21</Slides>
  <Notes>0</Notes>
  <HiddenSlides>0</HiddenSlides>
  <MMClips>0</MMClips>
  <ScaleCrop>false</ScaleCrop>
  <HeadingPairs>
    <vt:vector size="6" baseType="variant">
      <vt:variant>
        <vt:lpstr>Verwendete Schriftarten</vt:lpstr>
      </vt:variant>
      <vt:variant>
        <vt:i4>2</vt:i4>
      </vt:variant>
      <vt:variant>
        <vt:lpstr>Entwurfsvorlage</vt:lpstr>
      </vt:variant>
      <vt:variant>
        <vt:i4>1</vt:i4>
      </vt:variant>
      <vt:variant>
        <vt:lpstr>Folientitel</vt:lpstr>
      </vt:variant>
      <vt:variant>
        <vt:i4>21</vt:i4>
      </vt:variant>
    </vt:vector>
  </HeadingPairs>
  <TitlesOfParts>
    <vt:vector size="24" baseType="lpstr">
      <vt:lpstr>Calibri</vt:lpstr>
      <vt:lpstr>Arial</vt:lpstr>
      <vt:lpstr>Larissa</vt:lpstr>
      <vt:lpstr>Begriffe</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lpstr>Begriffe im Internet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Begriffe</dc:title>
  <dc:creator>test</dc:creator>
  <cp:lastModifiedBy>Kleemann</cp:lastModifiedBy>
  <cp:revision>4</cp:revision>
  <dcterms:created xsi:type="dcterms:W3CDTF">2018-01-04T13:15:28Z</dcterms:created>
  <dcterms:modified xsi:type="dcterms:W3CDTF">2018-01-05T07:36:22Z</dcterms:modified>
</cp:coreProperties>
</file>